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706" r:id="rId1"/>
  </p:sldMasterIdLst>
  <p:notesMasterIdLst>
    <p:notesMasterId r:id="rId26"/>
  </p:notesMasterIdLst>
  <p:sldIdLst>
    <p:sldId id="256" r:id="rId2"/>
    <p:sldId id="257" r:id="rId3"/>
    <p:sldId id="258" r:id="rId4"/>
    <p:sldId id="259" r:id="rId5"/>
    <p:sldId id="260" r:id="rId6"/>
    <p:sldId id="261" r:id="rId7"/>
    <p:sldId id="280" r:id="rId8"/>
    <p:sldId id="263" r:id="rId9"/>
    <p:sldId id="264" r:id="rId10"/>
    <p:sldId id="281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8" r:id="rId24"/>
    <p:sldId id="277" r:id="rId25"/>
  </p:sldIdLst>
  <p:sldSz cx="16256000" cy="9144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5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00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DFF"/>
    <a:srgbClr val="00FF00"/>
    <a:srgbClr val="FF4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96"/>
    <p:restoredTop sz="94526"/>
  </p:normalViewPr>
  <p:slideViewPr>
    <p:cSldViewPr snapToGrid="0" snapToObjects="1">
      <p:cViewPr varScale="1">
        <p:scale>
          <a:sx n="80" d="100"/>
          <a:sy n="80" d="100"/>
        </p:scale>
        <p:origin x="708" y="114"/>
      </p:cViewPr>
      <p:guideLst>
        <p:guide orient="horz" pos="2880"/>
        <p:guide pos="5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000417696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Shape 20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US">
                <a:solidFill>
                  <a:schemeClr val="dk2"/>
                </a:solidFill>
              </a:rPr>
              <a:t>Note from Chuck.  If you are using these materials, you can remove the UM logo and replace it with your own, but please retain the CC-BY logo on the first page as well as retain the entire last page.</a:t>
            </a:r>
          </a:p>
        </p:txBody>
      </p:sp>
      <p:sp>
        <p:nvSpPr>
          <p:cNvPr id="202" name="Shape 20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7074430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hape 29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99" name="Shape 29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18374129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" name="Shape 30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06" name="Shape 30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85150648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" name="Shape 31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14" name="Shape 31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3846978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" name="Shape 31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20" name="Shape 32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4531725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6" name="Shape 32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27" name="Shape 32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3921874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5" name="Shape 33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36" name="Shape 33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5797516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" name="Shape 34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43" name="Shape 34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0015227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0" name="Shape 35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51" name="Shape 35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3341487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7" name="Shape 35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58" name="Shape 35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9859747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4" name="Shape 37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75" name="Shape 37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276427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Shape 21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11" name="Shape 21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4412035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" name="Shape 38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82" name="Shape 38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3316343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7" name="Shape 38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88" name="Shape 38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80969775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0" name="Shape 40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01" name="Shape 40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96146402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3" name="Shape 39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94" name="Shape 39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13371366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Shape 23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33" name="Shape 23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4538713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Shape 23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39" name="Shape 23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25791225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Shape 24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45" name="Shape 24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90231594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Shape 25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59" name="Shape 25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8755107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Shape 25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59" name="Shape 25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662304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" name="Shape 28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85" name="Shape 28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15636434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" name="Shape 29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92" name="Shape 29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884738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39940" y="1930401"/>
            <a:ext cx="11767544" cy="4439441"/>
          </a:xfrm>
        </p:spPr>
        <p:txBody>
          <a:bodyPr anchor="b"/>
          <a:lstStyle>
            <a:lvl1pPr>
              <a:defRPr sz="9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39940" y="6369840"/>
            <a:ext cx="11767544" cy="114856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10/29/2024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8912565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9942" y="6400783"/>
            <a:ext cx="11767543" cy="755651"/>
          </a:xfrm>
        </p:spPr>
        <p:txBody>
          <a:bodyPr anchor="b">
            <a:normAutofit/>
          </a:bodyPr>
          <a:lstStyle>
            <a:lvl1pPr algn="l">
              <a:defRPr sz="32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39940" y="914400"/>
            <a:ext cx="11767544" cy="4854221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133"/>
            </a:lvl1pPr>
            <a:lvl2pPr marL="609585" indent="0">
              <a:buNone/>
              <a:defRPr sz="2133"/>
            </a:lvl2pPr>
            <a:lvl3pPr marL="1219170" indent="0">
              <a:buNone/>
              <a:defRPr sz="2133"/>
            </a:lvl3pPr>
            <a:lvl4pPr marL="1828754" indent="0">
              <a:buNone/>
              <a:defRPr sz="2133"/>
            </a:lvl4pPr>
            <a:lvl5pPr marL="2438339" indent="0">
              <a:buNone/>
              <a:defRPr sz="2133"/>
            </a:lvl5pPr>
            <a:lvl6pPr marL="3047924" indent="0">
              <a:buNone/>
              <a:defRPr sz="2133"/>
            </a:lvl6pPr>
            <a:lvl7pPr marL="3657509" indent="0">
              <a:buNone/>
              <a:defRPr sz="2133"/>
            </a:lvl7pPr>
            <a:lvl8pPr marL="4267093" indent="0">
              <a:buNone/>
              <a:defRPr sz="2133"/>
            </a:lvl8pPr>
            <a:lvl9pPr marL="4876678" indent="0">
              <a:buNone/>
              <a:defRPr sz="2133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9942" y="7156433"/>
            <a:ext cx="11767541" cy="658283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886744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9940" y="1930400"/>
            <a:ext cx="11767545" cy="2641600"/>
          </a:xfrm>
        </p:spPr>
        <p:txBody>
          <a:bodyPr/>
          <a:lstStyle>
            <a:lvl1pPr>
              <a:defRPr sz="6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9940" y="4876800"/>
            <a:ext cx="11767545" cy="3149600"/>
          </a:xfrm>
        </p:spPr>
        <p:txBody>
          <a:bodyPr anchor="ctr">
            <a:normAutofit/>
          </a:bodyPr>
          <a:lstStyle>
            <a:lvl1pPr marL="0" indent="0">
              <a:buNone/>
              <a:defRPr sz="2400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2463676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99736" y="1930400"/>
            <a:ext cx="10665753" cy="3097832"/>
          </a:xfrm>
        </p:spPr>
        <p:txBody>
          <a:bodyPr/>
          <a:lstStyle>
            <a:lvl1pPr>
              <a:defRPr sz="6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2573867" y="5028232"/>
            <a:ext cx="9706199" cy="456232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867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9940" y="5800876"/>
            <a:ext cx="11767545" cy="2235200"/>
          </a:xfrm>
        </p:spPr>
        <p:txBody>
          <a:bodyPr anchor="ctr">
            <a:normAutofit/>
          </a:bodyPr>
          <a:lstStyle>
            <a:lvl1pPr marL="0" indent="0">
              <a:buNone/>
              <a:defRPr sz="2400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1197727" y="1295004"/>
            <a:ext cx="1069216" cy="25954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6266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2440653" y="3485050"/>
            <a:ext cx="1069216" cy="25954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6266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80295323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9939" y="4165601"/>
            <a:ext cx="11767547" cy="2204240"/>
          </a:xfrm>
        </p:spPr>
        <p:txBody>
          <a:bodyPr anchor="b"/>
          <a:lstStyle>
            <a:lvl1pPr algn="l">
              <a:defRPr sz="5333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39940" y="6369841"/>
            <a:ext cx="11767545" cy="1147200"/>
          </a:xfrm>
        </p:spPr>
        <p:txBody>
          <a:bodyPr anchor="t"/>
          <a:lstStyle>
            <a:lvl1pPr marL="0" indent="0" algn="l">
              <a:buNone/>
              <a:defRPr sz="2667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6525139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5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3929" y="2641600"/>
            <a:ext cx="3929155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869951" y="3556000"/>
            <a:ext cx="3903133" cy="4785784"/>
          </a:xfrm>
        </p:spPr>
        <p:txBody>
          <a:bodyPr anchor="t">
            <a:normAutofit/>
          </a:bodyPr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78213" y="2641600"/>
            <a:ext cx="3914988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5164141" y="3556000"/>
            <a:ext cx="3929059" cy="4785784"/>
          </a:xfrm>
        </p:spPr>
        <p:txBody>
          <a:bodyPr anchor="t">
            <a:normAutofit/>
          </a:bodyPr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9499601" y="2641600"/>
            <a:ext cx="3909484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9499601" y="3556000"/>
            <a:ext cx="3909484" cy="4785784"/>
          </a:xfrm>
        </p:spPr>
        <p:txBody>
          <a:bodyPr anchor="t">
            <a:normAutofit/>
          </a:bodyPr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968189" y="2844800"/>
            <a:ext cx="0" cy="52832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9282969" y="2844800"/>
            <a:ext cx="0" cy="5289176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10/29/2024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6240552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5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9951" y="5667932"/>
            <a:ext cx="3920067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869951" y="2946400"/>
            <a:ext cx="3920067" cy="203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133"/>
            </a:lvl1pPr>
            <a:lvl2pPr marL="609585" indent="0">
              <a:buNone/>
              <a:defRPr sz="2133"/>
            </a:lvl2pPr>
            <a:lvl3pPr marL="1219170" indent="0">
              <a:buNone/>
              <a:defRPr sz="2133"/>
            </a:lvl3pPr>
            <a:lvl4pPr marL="1828754" indent="0">
              <a:buNone/>
              <a:defRPr sz="2133"/>
            </a:lvl4pPr>
            <a:lvl5pPr marL="2438339" indent="0">
              <a:buNone/>
              <a:defRPr sz="2133"/>
            </a:lvl5pPr>
            <a:lvl6pPr marL="3047924" indent="0">
              <a:buNone/>
              <a:defRPr sz="2133"/>
            </a:lvl6pPr>
            <a:lvl7pPr marL="3657509" indent="0">
              <a:buNone/>
              <a:defRPr sz="2133"/>
            </a:lvl7pPr>
            <a:lvl8pPr marL="4267093" indent="0">
              <a:buNone/>
              <a:defRPr sz="2133"/>
            </a:lvl8pPr>
            <a:lvl9pPr marL="4876678" indent="0">
              <a:buNone/>
              <a:defRPr sz="2133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869951" y="6436282"/>
            <a:ext cx="3920067" cy="878919"/>
          </a:xfrm>
        </p:spPr>
        <p:txBody>
          <a:bodyPr anchor="t">
            <a:normAutofit/>
          </a:bodyPr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85834" y="5667932"/>
            <a:ext cx="3907367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5185833" y="2946400"/>
            <a:ext cx="3907367" cy="203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133"/>
            </a:lvl1pPr>
            <a:lvl2pPr marL="609585" indent="0">
              <a:buNone/>
              <a:defRPr sz="2133"/>
            </a:lvl2pPr>
            <a:lvl3pPr marL="1219170" indent="0">
              <a:buNone/>
              <a:defRPr sz="2133"/>
            </a:lvl3pPr>
            <a:lvl4pPr marL="1828754" indent="0">
              <a:buNone/>
              <a:defRPr sz="2133"/>
            </a:lvl4pPr>
            <a:lvl5pPr marL="2438339" indent="0">
              <a:buNone/>
              <a:defRPr sz="2133"/>
            </a:lvl5pPr>
            <a:lvl6pPr marL="3047924" indent="0">
              <a:buNone/>
              <a:defRPr sz="2133"/>
            </a:lvl6pPr>
            <a:lvl7pPr marL="3657509" indent="0">
              <a:buNone/>
              <a:defRPr sz="2133"/>
            </a:lvl7pPr>
            <a:lvl8pPr marL="4267093" indent="0">
              <a:buNone/>
              <a:defRPr sz="2133"/>
            </a:lvl8pPr>
            <a:lvl9pPr marL="4876678" indent="0">
              <a:buNone/>
              <a:defRPr sz="2133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5184030" y="6436281"/>
            <a:ext cx="3912541" cy="878919"/>
          </a:xfrm>
        </p:spPr>
        <p:txBody>
          <a:bodyPr anchor="t">
            <a:normAutofit/>
          </a:bodyPr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9499601" y="5667932"/>
            <a:ext cx="3909484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9499599" y="2946400"/>
            <a:ext cx="3909484" cy="203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133"/>
            </a:lvl1pPr>
            <a:lvl2pPr marL="609585" indent="0">
              <a:buNone/>
              <a:defRPr sz="2133"/>
            </a:lvl2pPr>
            <a:lvl3pPr marL="1219170" indent="0">
              <a:buNone/>
              <a:defRPr sz="2133"/>
            </a:lvl3pPr>
            <a:lvl4pPr marL="1828754" indent="0">
              <a:buNone/>
              <a:defRPr sz="2133"/>
            </a:lvl4pPr>
            <a:lvl5pPr marL="2438339" indent="0">
              <a:buNone/>
              <a:defRPr sz="2133"/>
            </a:lvl5pPr>
            <a:lvl6pPr marL="3047924" indent="0">
              <a:buNone/>
              <a:defRPr sz="2133"/>
            </a:lvl6pPr>
            <a:lvl7pPr marL="3657509" indent="0">
              <a:buNone/>
              <a:defRPr sz="2133"/>
            </a:lvl7pPr>
            <a:lvl8pPr marL="4267093" indent="0">
              <a:buNone/>
              <a:defRPr sz="2133"/>
            </a:lvl8pPr>
            <a:lvl9pPr marL="4876678" indent="0">
              <a:buNone/>
              <a:defRPr sz="2133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9499434" y="6436278"/>
            <a:ext cx="3914663" cy="878919"/>
          </a:xfrm>
        </p:spPr>
        <p:txBody>
          <a:bodyPr anchor="t">
            <a:normAutofit/>
          </a:bodyPr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4968189" y="2844800"/>
            <a:ext cx="0" cy="52832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9282969" y="2844800"/>
            <a:ext cx="0" cy="5289176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10/29/2024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9445646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2994444"/>
      </p:ext>
    </p:extLst>
  </p:cSld>
  <p:clrMapOvr>
    <a:masterClrMapping/>
  </p:clrMapOvr>
  <p:hf sldNum="0"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072284" y="573618"/>
            <a:ext cx="2336801" cy="7768167"/>
          </a:xfrm>
        </p:spPr>
        <p:txBody>
          <a:bodyPr vert="eaVert" anchor="b" anchorCtr="0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69951" y="1183219"/>
            <a:ext cx="9897532" cy="715856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1442409"/>
      </p:ext>
    </p:extLst>
  </p:cSld>
  <p:clrMapOvr>
    <a:masterClrMapping/>
  </p:clrMapOvr>
  <p:hf sldNum="0" hdr="0" ft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">
    <p:spTree>
      <p:nvGrpSpPr>
        <p:cNvPr id="1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Shape 195"/>
          <p:cNvSpPr txBox="1">
            <a:spLocks noGrp="1"/>
          </p:cNvSpPr>
          <p:nvPr>
            <p:ph type="title"/>
          </p:nvPr>
        </p:nvSpPr>
        <p:spPr>
          <a:xfrm>
            <a:off x="1155700" y="803564"/>
            <a:ext cx="13932000" cy="173633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 algn="ctr" rtl="0">
              <a:spcBef>
                <a:spcPts val="0"/>
              </a:spcBef>
              <a:spcAft>
                <a:spcPts val="0"/>
              </a:spcAft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defRPr/>
            </a:lvl5pPr>
            <a:lvl6pPr marL="457200" lvl="5" algn="ctr" rtl="0">
              <a:spcBef>
                <a:spcPts val="0"/>
              </a:spcBef>
              <a:spcAft>
                <a:spcPts val="0"/>
              </a:spcAft>
              <a:defRPr/>
            </a:lvl6pPr>
            <a:lvl7pPr marL="914400" lvl="6" algn="ctr" rtl="0">
              <a:spcBef>
                <a:spcPts val="0"/>
              </a:spcBef>
              <a:spcAft>
                <a:spcPts val="0"/>
              </a:spcAft>
              <a:defRPr/>
            </a:lvl7pPr>
            <a:lvl8pPr marL="1371600" lvl="7" algn="ctr" rtl="0">
              <a:spcBef>
                <a:spcPts val="0"/>
              </a:spcBef>
              <a:spcAft>
                <a:spcPts val="0"/>
              </a:spcAft>
              <a:defRPr/>
            </a:lvl8pPr>
            <a:lvl9pPr marL="1828800" lvl="8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9896436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lank">
    <p:spTree>
      <p:nvGrpSpPr>
        <p:cNvPr id="1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388565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6946837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9942" y="3815645"/>
            <a:ext cx="11767543" cy="2554196"/>
          </a:xfrm>
        </p:spPr>
        <p:txBody>
          <a:bodyPr anchor="b"/>
          <a:lstStyle>
            <a:lvl1pPr algn="l">
              <a:defRPr sz="5333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39940" y="6369841"/>
            <a:ext cx="11767544" cy="1147200"/>
          </a:xfrm>
        </p:spPr>
        <p:txBody>
          <a:bodyPr anchor="t"/>
          <a:lstStyle>
            <a:lvl1pPr marL="0" indent="0" algn="l">
              <a:buNone/>
              <a:defRPr sz="2667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10/29/2024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7761001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71084" y="2747434"/>
            <a:ext cx="5861785" cy="5594351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133"/>
            </a:lvl2pPr>
            <a:lvl3pPr>
              <a:defRPr sz="1867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39325" y="2741457"/>
            <a:ext cx="5861788" cy="5600327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133"/>
            </a:lvl2pPr>
            <a:lvl3pPr>
              <a:defRPr sz="1867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10/29/2024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6356111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1084" y="2540000"/>
            <a:ext cx="5861784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71084" y="3352800"/>
            <a:ext cx="5861785" cy="4988984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133"/>
            </a:lvl2pPr>
            <a:lvl3pPr>
              <a:defRPr sz="1867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39328" y="2540000"/>
            <a:ext cx="5861785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539328" y="3352800"/>
            <a:ext cx="5861785" cy="4988984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133"/>
            </a:lvl2pPr>
            <a:lvl3pPr>
              <a:defRPr sz="1867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10/29/2024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2297976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10/29/2024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5878779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10/29/2024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0544803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9937" y="1930400"/>
            <a:ext cx="4534752" cy="1930400"/>
          </a:xfrm>
        </p:spPr>
        <p:txBody>
          <a:bodyPr anchor="b"/>
          <a:lstStyle>
            <a:lvl1pPr algn="l">
              <a:defRPr sz="32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79489" y="1930400"/>
            <a:ext cx="6927996" cy="6096000"/>
          </a:xfrm>
        </p:spPr>
        <p:txBody>
          <a:bodyPr anchor="ctr">
            <a:normAutofit/>
          </a:bodyPr>
          <a:lstStyle>
            <a:lvl1pPr>
              <a:defRPr sz="2667"/>
            </a:lvl1pPr>
            <a:lvl2pPr>
              <a:defRPr sz="2400"/>
            </a:lvl2pPr>
            <a:lvl3pPr>
              <a:defRPr sz="2133"/>
            </a:lvl3pPr>
            <a:lvl4pPr>
              <a:defRPr sz="1867"/>
            </a:lvl4pPr>
            <a:lvl5pPr>
              <a:defRPr sz="1867"/>
            </a:lvl5pPr>
            <a:lvl6pPr>
              <a:defRPr sz="1867"/>
            </a:lvl6pPr>
            <a:lvl7pPr>
              <a:defRPr sz="1867"/>
            </a:lvl7pPr>
            <a:lvl8pPr>
              <a:defRPr sz="1867"/>
            </a:lvl8pPr>
            <a:lvl9pPr>
              <a:defRPr sz="1867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9938" y="4172374"/>
            <a:ext cx="4534751" cy="3860799"/>
          </a:xfrm>
        </p:spPr>
        <p:txBody>
          <a:bodyPr/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10/29/2024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1980514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8543" y="2472256"/>
            <a:ext cx="6790541" cy="2099744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266061" y="1524000"/>
            <a:ext cx="4267200" cy="6096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133"/>
            </a:lvl1pPr>
            <a:lvl2pPr marL="609585" indent="0">
              <a:buNone/>
              <a:defRPr sz="2133"/>
            </a:lvl2pPr>
            <a:lvl3pPr marL="1219170" indent="0">
              <a:buNone/>
              <a:defRPr sz="2133"/>
            </a:lvl3pPr>
            <a:lvl4pPr marL="1828754" indent="0">
              <a:buNone/>
              <a:defRPr sz="2133"/>
            </a:lvl4pPr>
            <a:lvl5pPr marL="2438339" indent="0">
              <a:buNone/>
              <a:defRPr sz="2133"/>
            </a:lvl5pPr>
            <a:lvl6pPr marL="3047924" indent="0">
              <a:buNone/>
              <a:defRPr sz="2133"/>
            </a:lvl6pPr>
            <a:lvl7pPr marL="3657509" indent="0">
              <a:buNone/>
              <a:defRPr sz="2133"/>
            </a:lvl7pPr>
            <a:lvl8pPr marL="4267093" indent="0">
              <a:buNone/>
              <a:defRPr sz="2133"/>
            </a:lvl8pPr>
            <a:lvl9pPr marL="4876678" indent="0">
              <a:buNone/>
              <a:defRPr sz="2133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9939" y="4876800"/>
            <a:ext cx="6779972" cy="1828800"/>
          </a:xfrm>
        </p:spPr>
        <p:txBody>
          <a:bodyPr>
            <a:normAutofit/>
          </a:bodyPr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6828074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2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image" Target="../media/image5.pn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4.pn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3559581"/>
            <a:ext cx="5382683" cy="558442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3856464"/>
            <a:ext cx="2029883" cy="3153937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11478683" y="2235200"/>
            <a:ext cx="3759200" cy="3759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10665884" y="1"/>
            <a:ext cx="2137849" cy="1521876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11474504" y="8128000"/>
            <a:ext cx="1324979" cy="1016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3917083" y="0"/>
            <a:ext cx="914400" cy="1524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61482" y="603624"/>
            <a:ext cx="12539631" cy="186737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1084" y="2737225"/>
            <a:ext cx="11928721" cy="55939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3540853" y="2387602"/>
            <a:ext cx="1320799" cy="4063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467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dirty="0"/>
              <a:t>10/29/2024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11935432" y="4300397"/>
            <a:ext cx="5146393" cy="4064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467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3803387" y="394306"/>
            <a:ext cx="1117599" cy="102358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3733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Rectangle 3">
            <a:extLst>
              <a:ext uri="{FF2B5EF4-FFF2-40B4-BE49-F238E27FC236}">
                <a16:creationId xmlns:a16="http://schemas.microsoft.com/office/drawing/2014/main" id="{3D1D5FFB-A74B-4C1E-86F7-CBD4670BB9A4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16256000" cy="76809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/>
          <a:lstStyle>
            <a:lvl1pPr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1pPr>
            <a:lvl2pPr marL="742950" indent="-28575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2pPr>
            <a:lvl3pPr marL="11430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3pPr>
            <a:lvl4pPr marL="16002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4pPr>
            <a:lvl5pPr marL="20574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9pPr>
          </a:lstStyle>
          <a:p>
            <a:pPr eaLnBrk="1" hangingPunct="1">
              <a:defRPr/>
            </a:pPr>
            <a:endParaRPr lang="en-US" altLang="en-US" sz="3600"/>
          </a:p>
        </p:txBody>
      </p:sp>
      <p:sp>
        <p:nvSpPr>
          <p:cNvPr id="15" name="Rectangle 3">
            <a:extLst>
              <a:ext uri="{FF2B5EF4-FFF2-40B4-BE49-F238E27FC236}">
                <a16:creationId xmlns:a16="http://schemas.microsoft.com/office/drawing/2014/main" id="{0D859A01-D2EE-462B-983B-0892A749A5B8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8357616"/>
            <a:ext cx="16256000" cy="786384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/>
          <a:lstStyle>
            <a:lvl1pPr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1pPr>
            <a:lvl2pPr marL="742950" indent="-28575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2pPr>
            <a:lvl3pPr marL="11430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3pPr>
            <a:lvl4pPr marL="16002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4pPr>
            <a:lvl5pPr marL="20574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9pPr>
          </a:lstStyle>
          <a:p>
            <a:pPr eaLnBrk="1" hangingPunct="1">
              <a:defRPr/>
            </a:pPr>
            <a:endParaRPr lang="en-US" altLang="en-US" sz="3600"/>
          </a:p>
        </p:txBody>
      </p:sp>
    </p:spTree>
    <p:extLst>
      <p:ext uri="{BB962C8B-B14F-4D97-AF65-F5344CB8AC3E}">
        <p14:creationId xmlns:p14="http://schemas.microsoft.com/office/powerpoint/2010/main" val="190265978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7" r:id="rId1"/>
    <p:sldLayoutId id="2147483708" r:id="rId2"/>
    <p:sldLayoutId id="2147483709" r:id="rId3"/>
    <p:sldLayoutId id="2147483710" r:id="rId4"/>
    <p:sldLayoutId id="2147483711" r:id="rId5"/>
    <p:sldLayoutId id="2147483712" r:id="rId6"/>
    <p:sldLayoutId id="2147483713" r:id="rId7"/>
    <p:sldLayoutId id="2147483714" r:id="rId8"/>
    <p:sldLayoutId id="2147483715" r:id="rId9"/>
    <p:sldLayoutId id="2147483716" r:id="rId10"/>
    <p:sldLayoutId id="2147483717" r:id="rId11"/>
    <p:sldLayoutId id="2147483718" r:id="rId12"/>
    <p:sldLayoutId id="2147483719" r:id="rId13"/>
    <p:sldLayoutId id="2147483720" r:id="rId14"/>
    <p:sldLayoutId id="2147483721" r:id="rId15"/>
    <p:sldLayoutId id="2147483722" r:id="rId16"/>
    <p:sldLayoutId id="2147483723" r:id="rId17"/>
    <p:sldLayoutId id="2147483724" r:id="rId18"/>
    <p:sldLayoutId id="2147483725" r:id="rId19"/>
  </p:sldLayoutIdLst>
  <p:hf sldNum="0" hdr="0" ftr="0" dt="0"/>
  <p:txStyles>
    <p:titleStyle>
      <a:lvl1pPr algn="l" defTabSz="609585" rtl="0" eaLnBrk="1" latinLnBrk="0" hangingPunct="1">
        <a:spcBef>
          <a:spcPct val="0"/>
        </a:spcBef>
        <a:buNone/>
        <a:defRPr sz="56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457189" indent="-457189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667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990575" indent="-380990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4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523962" indent="-304792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133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2133547" indent="-304792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67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743131" indent="-304792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67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3341250" indent="-304792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67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3962301" indent="-304792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67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4571886" indent="-304792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67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5181470" indent="-304792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67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9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9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Shape 204"/>
          <p:cNvSpPr txBox="1">
            <a:spLocks noGrp="1"/>
          </p:cNvSpPr>
          <p:nvPr>
            <p:ph type="title"/>
          </p:nvPr>
        </p:nvSpPr>
        <p:spPr>
          <a:xfrm>
            <a:off x="1611759" y="3577389"/>
            <a:ext cx="12539631" cy="994611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b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ru-RU" sz="48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Лекция </a:t>
            </a:r>
            <a:r>
              <a:rPr lang="en-US" sz="48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5</a:t>
            </a:r>
            <a:r>
              <a:rPr lang="ru-RU" sz="48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(</a:t>
            </a:r>
            <a:r>
              <a:rPr lang="ru-RU" sz="4800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Функции)</a:t>
            </a:r>
            <a:endParaRPr lang="en-US" sz="48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06" name="Shape 206"/>
          <p:cNvSpPr txBox="1"/>
          <p:nvPr/>
        </p:nvSpPr>
        <p:spPr>
          <a:xfrm>
            <a:off x="7048396" y="6701590"/>
            <a:ext cx="8236799" cy="1564105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algn="r"/>
            <a:r>
              <a:rPr lang="en-US" sz="3200" dirty="0">
                <a:solidFill>
                  <a:srgbClr val="0DEEF3"/>
                </a:solidFill>
              </a:rPr>
              <a:t>PhD, </a:t>
            </a:r>
            <a:r>
              <a:rPr lang="kk-KZ" sz="3200" dirty="0">
                <a:solidFill>
                  <a:srgbClr val="0DEEF3"/>
                </a:solidFill>
              </a:rPr>
              <a:t>кафедра информационные системы</a:t>
            </a:r>
          </a:p>
          <a:p>
            <a:pPr algn="r"/>
            <a:r>
              <a:rPr lang="kk-KZ" sz="3200" dirty="0">
                <a:solidFill>
                  <a:srgbClr val="FEE602"/>
                </a:solidFill>
              </a:rPr>
              <a:t>Карюкин В</a:t>
            </a:r>
            <a:r>
              <a:rPr lang="ru-RU" sz="3200" dirty="0">
                <a:solidFill>
                  <a:srgbClr val="FEE602"/>
                </a:solidFill>
              </a:rPr>
              <a:t>.И.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7200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Собственные функции</a:t>
            </a:r>
            <a:r>
              <a:rPr lang="is-IS" sz="7200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…</a:t>
            </a:r>
            <a:endParaRPr lang="en-US" sz="7200" dirty="0">
              <a:solidFill>
                <a:srgbClr val="FFD9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32901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" name="Shape 301"/>
          <p:cNvSpPr txBox="1">
            <a:spLocks noGrp="1"/>
          </p:cNvSpPr>
          <p:nvPr>
            <p:ph type="title"/>
          </p:nvPr>
        </p:nvSpPr>
        <p:spPr>
          <a:xfrm>
            <a:off x="861482" y="603624"/>
            <a:ext cx="12539631" cy="1999876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ru-RU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Построение собственных функций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02" name="Shape 302"/>
          <p:cNvSpPr txBox="1">
            <a:spLocks noGrp="1"/>
          </p:cNvSpPr>
          <p:nvPr>
            <p:ph idx="1"/>
          </p:nvPr>
        </p:nvSpPr>
        <p:spPr>
          <a:xfrm>
            <a:off x="1155700" y="2709068"/>
            <a:ext cx="13932000" cy="3725863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r>
              <a:rPr lang="ru-RU" sz="3600" dirty="0"/>
              <a:t>Мы создаем новую функцию, используя ключевое слово </a:t>
            </a:r>
            <a:r>
              <a:rPr lang="ru-RU" sz="3600" dirty="0" err="1"/>
              <a:t>def</a:t>
            </a:r>
            <a:r>
              <a:rPr lang="ru-RU" sz="3600" dirty="0"/>
              <a:t>, за которым следуют необязательные параметры в круглых скобках.</a:t>
            </a:r>
          </a:p>
          <a:p>
            <a:r>
              <a:rPr lang="ru-RU" sz="3600" dirty="0"/>
              <a:t>Делаем отступ в теле функции</a:t>
            </a:r>
          </a:p>
          <a:p>
            <a:r>
              <a:rPr lang="ru-RU" sz="3600" dirty="0"/>
              <a:t>Это определяет функцию, но не выполняет тело функции.</a:t>
            </a:r>
          </a:p>
        </p:txBody>
      </p:sp>
      <p:sp>
        <p:nvSpPr>
          <p:cNvPr id="303" name="Shape 303"/>
          <p:cNvSpPr txBox="1"/>
          <p:nvPr/>
        </p:nvSpPr>
        <p:spPr>
          <a:xfrm>
            <a:off x="3817000" y="6633900"/>
            <a:ext cx="9938399" cy="16604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6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def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6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print_lyrics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():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6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"I'm a lumberjack, and I'm okay.</a:t>
            </a:r>
            <a:r>
              <a:rPr lang="en-US" sz="26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")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6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'I sleep all night and I work all day.')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" name="Shape 308"/>
          <p:cNvSpPr txBox="1"/>
          <p:nvPr/>
        </p:nvSpPr>
        <p:spPr>
          <a:xfrm>
            <a:off x="1061599" y="1935150"/>
            <a:ext cx="10739875" cy="55403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x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5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8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'Hello')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800" i="0" u="none" strike="noStrike" cap="none" dirty="0">
              <a:solidFill>
                <a:srgbClr val="FF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8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def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8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print_lyrics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():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8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"I'm a lumberjack, and I'm okay.</a:t>
            </a:r>
            <a:r>
              <a:rPr lang="en-US" sz="28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")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8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'I sleep all night and I work all day.')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8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8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28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Yo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x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28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x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8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+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2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8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8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x</a:t>
            </a:r>
            <a:r>
              <a:rPr lang="en-US" sz="28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</p:txBody>
      </p:sp>
      <p:sp>
        <p:nvSpPr>
          <p:cNvPr id="309" name="Shape 309"/>
          <p:cNvSpPr txBox="1"/>
          <p:nvPr/>
        </p:nvSpPr>
        <p:spPr>
          <a:xfrm>
            <a:off x="13681075" y="4229901"/>
            <a:ext cx="1119187" cy="16637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Hello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600" u="none" strike="noStrike" cap="none" dirty="0" err="1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Yo</a:t>
            </a:r>
            <a:endParaRPr lang="en-US" sz="3600" u="none" strike="noStrike" cap="none" dirty="0">
              <a:solidFill>
                <a:srgbClr val="00F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7</a:t>
            </a:r>
          </a:p>
        </p:txBody>
      </p:sp>
      <p:sp>
        <p:nvSpPr>
          <p:cNvPr id="310" name="Shape 310"/>
          <p:cNvSpPr txBox="1"/>
          <p:nvPr/>
        </p:nvSpPr>
        <p:spPr>
          <a:xfrm>
            <a:off x="9626600" y="1174754"/>
            <a:ext cx="6218238" cy="1473199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5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   </a:t>
            </a:r>
            <a:r>
              <a:rPr lang="en-US" sz="25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</a:t>
            </a:r>
            <a:r>
              <a:rPr lang="en-US" sz="25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"I'm a lumberjack, and I'm okay."</a:t>
            </a:r>
            <a:r>
              <a:rPr lang="en-US" sz="25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)</a:t>
            </a:r>
            <a:r>
              <a:rPr lang="en-US" sz="25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  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5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   </a:t>
            </a:r>
            <a:r>
              <a:rPr lang="en-US" sz="25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</a:t>
            </a:r>
            <a:r>
              <a:rPr lang="en-US" sz="25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'I sleep all night and I work all day.'</a:t>
            </a:r>
            <a:r>
              <a:rPr lang="en-US" sz="25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)</a:t>
            </a:r>
          </a:p>
        </p:txBody>
      </p:sp>
      <p:sp>
        <p:nvSpPr>
          <p:cNvPr id="311" name="Shape 311"/>
          <p:cNvSpPr txBox="1"/>
          <p:nvPr/>
        </p:nvSpPr>
        <p:spPr>
          <a:xfrm>
            <a:off x="7416799" y="1657354"/>
            <a:ext cx="2180091" cy="5080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2800" u="none" strike="noStrike" cap="none" dirty="0" err="1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print_lyrics</a:t>
            </a:r>
            <a:r>
              <a:rPr lang="en-US" sz="28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():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" name="Shape 316"/>
          <p:cNvSpPr txBox="1">
            <a:spLocks noGrp="1"/>
          </p:cNvSpPr>
          <p:nvPr>
            <p:ph type="title"/>
          </p:nvPr>
        </p:nvSpPr>
        <p:spPr>
          <a:xfrm>
            <a:off x="861482" y="603624"/>
            <a:ext cx="12539631" cy="2127853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ru-RU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Определение и использование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17" name="Shape 317"/>
          <p:cNvSpPr txBox="1">
            <a:spLocks noGrp="1"/>
          </p:cNvSpPr>
          <p:nvPr>
            <p:ph idx="1"/>
          </p:nvPr>
        </p:nvSpPr>
        <p:spPr>
          <a:xfrm>
            <a:off x="1155700" y="2951176"/>
            <a:ext cx="13932000" cy="3916538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r>
              <a:rPr lang="ru-RU" sz="3600" dirty="0"/>
              <a:t>После того, как мы определили функцию, мы можем вызывать (или вызывать) ее столько раз, сколько захотим.</a:t>
            </a:r>
          </a:p>
          <a:p>
            <a:r>
              <a:rPr lang="ru-RU" sz="3600" dirty="0"/>
              <a:t>Это шаблон сохранения и повторного использования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Shape 322"/>
          <p:cNvSpPr txBox="1"/>
          <p:nvPr/>
        </p:nvSpPr>
        <p:spPr>
          <a:xfrm>
            <a:off x="1078375" y="985825"/>
            <a:ext cx="11715899" cy="60927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x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5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'Hello')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000" i="0" u="none" strike="noStrike" cap="none" dirty="0">
              <a:solidFill>
                <a:srgbClr val="FF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def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print_lyrics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():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"I'm a lumberjack, and I'm okay.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")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'I sleep all night and I work all day.')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0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30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Yo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print_lyrics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x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x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+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2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x</a:t>
            </a:r>
            <a:r>
              <a:rPr lang="en-US" sz="30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</p:txBody>
      </p:sp>
      <p:sp>
        <p:nvSpPr>
          <p:cNvPr id="323" name="Shape 323"/>
          <p:cNvSpPr txBox="1"/>
          <p:nvPr/>
        </p:nvSpPr>
        <p:spPr>
          <a:xfrm>
            <a:off x="8877300" y="5327650"/>
            <a:ext cx="6913685" cy="27051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Hello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600" u="none" strike="noStrike" cap="none" dirty="0" err="1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Yo</a:t>
            </a:r>
            <a:endParaRPr lang="en-US" sz="3600" u="none" strike="noStrike" cap="none" dirty="0">
              <a:solidFill>
                <a:srgbClr val="FFF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I'm a lumberjack, and I'm okay.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 sleep all night and I work all day.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7</a:t>
            </a:r>
          </a:p>
        </p:txBody>
      </p:sp>
      <p:cxnSp>
        <p:nvCxnSpPr>
          <p:cNvPr id="324" name="Shape 324"/>
          <p:cNvCxnSpPr/>
          <p:nvPr/>
        </p:nvCxnSpPr>
        <p:spPr>
          <a:xfrm rot="10800000">
            <a:off x="4334486" y="5532361"/>
            <a:ext cx="4353900" cy="1343099"/>
          </a:xfrm>
          <a:prstGeom prst="straightConnector1">
            <a:avLst/>
          </a:prstGeom>
          <a:noFill/>
          <a:ln w="889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9" name="Shape 329"/>
          <p:cNvSpPr txBox="1">
            <a:spLocks noGrp="1"/>
          </p:cNvSpPr>
          <p:nvPr>
            <p:ph type="title"/>
          </p:nvPr>
        </p:nvSpPr>
        <p:spPr>
          <a:xfrm>
            <a:off x="1155700" y="803564"/>
            <a:ext cx="13627100" cy="1736336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ru-RU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Аргументы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30" name="Shape 330"/>
          <p:cNvSpPr txBox="1">
            <a:spLocks noGrp="1"/>
          </p:cNvSpPr>
          <p:nvPr>
            <p:ph idx="1"/>
          </p:nvPr>
        </p:nvSpPr>
        <p:spPr>
          <a:xfrm>
            <a:off x="1155700" y="2603501"/>
            <a:ext cx="13932000" cy="4219330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r>
              <a:rPr lang="ru-RU" sz="3200" dirty="0">
                <a:solidFill>
                  <a:srgbClr val="FFC000"/>
                </a:solidFill>
              </a:rPr>
              <a:t>Аргумент</a:t>
            </a:r>
            <a:r>
              <a:rPr lang="ru-RU" sz="3200" dirty="0"/>
              <a:t> - это значение, которое мы передаем в функцию в качестве входных данных, когда вызываем функцию.</a:t>
            </a:r>
          </a:p>
          <a:p>
            <a:r>
              <a:rPr lang="ru-RU" sz="3200" dirty="0"/>
              <a:t>Мы используем аргументы, чтобы мы могли указать функции для выполнения различных видов работы, когда мы вызываем ее в разное время.</a:t>
            </a:r>
          </a:p>
          <a:p>
            <a:r>
              <a:rPr lang="ru-RU" sz="3200" dirty="0">
                <a:solidFill>
                  <a:srgbClr val="FFC000"/>
                </a:solidFill>
              </a:rPr>
              <a:t>Аргументы</a:t>
            </a:r>
            <a:r>
              <a:rPr lang="ru-RU" sz="3200" dirty="0"/>
              <a:t> помещаем в круглые скобки после имени функции.</a:t>
            </a:r>
          </a:p>
        </p:txBody>
      </p:sp>
      <p:sp>
        <p:nvSpPr>
          <p:cNvPr id="331" name="Shape 331"/>
          <p:cNvSpPr txBox="1"/>
          <p:nvPr/>
        </p:nvSpPr>
        <p:spPr>
          <a:xfrm>
            <a:off x="4635500" y="6718296"/>
            <a:ext cx="7580313" cy="8127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49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big</a:t>
            </a:r>
            <a:r>
              <a:rPr lang="en-US" sz="49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= </a:t>
            </a:r>
            <a:r>
              <a:rPr lang="en-US" sz="49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max</a:t>
            </a:r>
            <a:r>
              <a:rPr lang="en-US" sz="49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</a:t>
            </a:r>
            <a:r>
              <a:rPr lang="en-US" sz="4900" u="none" strike="noStrike" cap="none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'Hello world'</a:t>
            </a:r>
            <a:r>
              <a:rPr lang="en-US" sz="49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)</a:t>
            </a:r>
          </a:p>
        </p:txBody>
      </p:sp>
      <p:sp>
        <p:nvSpPr>
          <p:cNvPr id="332" name="Shape 332"/>
          <p:cNvSpPr txBox="1"/>
          <p:nvPr/>
        </p:nvSpPr>
        <p:spPr>
          <a:xfrm>
            <a:off x="11498261" y="7823196"/>
            <a:ext cx="2446339" cy="6222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Argument</a:t>
            </a:r>
          </a:p>
        </p:txBody>
      </p:sp>
      <p:cxnSp>
        <p:nvCxnSpPr>
          <p:cNvPr id="333" name="Shape 333"/>
          <p:cNvCxnSpPr/>
          <p:nvPr/>
        </p:nvCxnSpPr>
        <p:spPr>
          <a:xfrm>
            <a:off x="10014325" y="7538196"/>
            <a:ext cx="1288800" cy="638999"/>
          </a:xfrm>
          <a:prstGeom prst="straightConnector1">
            <a:avLst/>
          </a:prstGeom>
          <a:noFill/>
          <a:ln w="76200" cap="rnd" cmpd="sng">
            <a:solidFill>
              <a:srgbClr val="FF7F00"/>
            </a:solidFill>
            <a:prstDash val="solid"/>
            <a:miter/>
            <a:headEnd type="stealth" w="med" len="med"/>
            <a:tailEnd type="none" w="med" len="med"/>
          </a:ln>
        </p:spPr>
      </p:cxn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8" name="Shape 338"/>
          <p:cNvSpPr txBox="1">
            <a:spLocks noGrp="1"/>
          </p:cNvSpPr>
          <p:nvPr>
            <p:ph type="title"/>
          </p:nvPr>
        </p:nvSpPr>
        <p:spPr>
          <a:xfrm>
            <a:off x="1155700" y="803564"/>
            <a:ext cx="13203767" cy="1736336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kk-KZ" sz="7600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Параметры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39" name="Shape 339"/>
          <p:cNvSpPr txBox="1">
            <a:spLocks noGrp="1"/>
          </p:cNvSpPr>
          <p:nvPr>
            <p:ph idx="1"/>
          </p:nvPr>
        </p:nvSpPr>
        <p:spPr>
          <a:xfrm>
            <a:off x="1155700" y="2603500"/>
            <a:ext cx="6988175" cy="5050367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600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indent="0">
              <a:buNone/>
            </a:pPr>
            <a:r>
              <a:rPr lang="ru-RU" sz="3600" dirty="0">
                <a:solidFill>
                  <a:srgbClr val="FF0000"/>
                </a:solidFill>
              </a:rPr>
              <a:t>Параметр</a:t>
            </a:r>
            <a:r>
              <a:rPr lang="ru-RU" sz="3600" dirty="0"/>
              <a:t> - это переменная, которую мы используем в определении функции. Это «дескриптор», который позволяет коду функции получать доступ к аргументам для вызова конкретной функции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600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40" name="Shape 340"/>
          <p:cNvSpPr txBox="1"/>
          <p:nvPr/>
        </p:nvSpPr>
        <p:spPr>
          <a:xfrm>
            <a:off x="9867323" y="2188908"/>
            <a:ext cx="5713800" cy="66482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6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def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greet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i="0" u="none" strike="noStrike" cap="none" dirty="0" err="1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lang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... </a:t>
            </a:r>
            <a:r>
              <a:rPr lang="en-US" sz="26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if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600" i="0" u="none" strike="noStrike" cap="none" dirty="0" err="1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lang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== '</a:t>
            </a:r>
            <a:r>
              <a:rPr lang="en-US" sz="26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es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...        </a:t>
            </a: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6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26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Hola</a:t>
            </a:r>
            <a:r>
              <a:rPr lang="en-US" sz="26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...     </a:t>
            </a:r>
            <a:r>
              <a:rPr lang="en-US" sz="26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elif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600" i="0" u="none" strike="noStrike" cap="none" dirty="0" err="1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lang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== '</a:t>
            </a:r>
            <a:r>
              <a:rPr lang="en-US" sz="26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fr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...        </a:t>
            </a: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6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'Bonjour</a:t>
            </a:r>
            <a:r>
              <a:rPr lang="en-US" sz="26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...     </a:t>
            </a: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else: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...     </a:t>
            </a: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  print</a:t>
            </a:r>
            <a:r>
              <a:rPr lang="en-US" sz="26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'Hello</a:t>
            </a:r>
            <a:r>
              <a:rPr lang="en-US" sz="26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...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greet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2600" i="0" u="none" strike="noStrike" cap="none" dirty="0" err="1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en</a:t>
            </a:r>
            <a:r>
              <a:rPr lang="en-US" sz="2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Hello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greet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2600" i="0" u="none" strike="noStrike" cap="none" dirty="0" err="1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es</a:t>
            </a:r>
            <a:r>
              <a:rPr lang="en-US" sz="2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Hola</a:t>
            </a:r>
            <a:endParaRPr lang="en-US" sz="26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greet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2600" i="0" u="none" strike="noStrike" cap="none" dirty="0" err="1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fr</a:t>
            </a:r>
            <a:r>
              <a:rPr lang="en-US" sz="2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Bonjour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5" name="Shape 34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kk-KZ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Возвращение значений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46" name="Shape 346"/>
          <p:cNvSpPr txBox="1">
            <a:spLocks noGrp="1"/>
          </p:cNvSpPr>
          <p:nvPr>
            <p:ph idx="1"/>
          </p:nvPr>
        </p:nvSpPr>
        <p:spPr>
          <a:xfrm>
            <a:off x="1155700" y="2603500"/>
            <a:ext cx="13932000" cy="2496037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r>
              <a:rPr lang="ru-RU" sz="3200" dirty="0"/>
              <a:t>Часто функция принимает свои аргументы, выполняет некоторые вычисления и возвращает значение, которое будет использоваться в качестве значения вызова функции в вызывающем выражении. Для этого используется ключевое слово </a:t>
            </a:r>
            <a:r>
              <a:rPr lang="ru-RU" sz="3200" dirty="0" err="1"/>
              <a:t>return</a:t>
            </a:r>
            <a:endParaRPr lang="ru-RU" sz="3200" dirty="0"/>
          </a:p>
        </p:txBody>
      </p:sp>
      <p:sp>
        <p:nvSpPr>
          <p:cNvPr id="347" name="Shape 347"/>
          <p:cNvSpPr txBox="1"/>
          <p:nvPr/>
        </p:nvSpPr>
        <p:spPr>
          <a:xfrm>
            <a:off x="2911989" y="5370512"/>
            <a:ext cx="6832088" cy="28320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ourier New"/>
              <a:buNone/>
            </a:pPr>
            <a:r>
              <a:rPr lang="en-US" sz="32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def</a:t>
            </a:r>
            <a:r>
              <a:rPr lang="en-US" sz="32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2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greet</a:t>
            </a:r>
            <a:r>
              <a:rPr lang="en-US" sz="32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():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ourier New"/>
              <a:buNone/>
            </a:pPr>
            <a:r>
              <a:rPr lang="en-US" sz="32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2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return</a:t>
            </a:r>
            <a:r>
              <a:rPr lang="en-US" sz="32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"Hello</a:t>
            </a:r>
            <a:r>
              <a:rPr lang="en-US" sz="32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"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200" b="1" i="0" u="none" strike="noStrike" cap="none" dirty="0">
              <a:solidFill>
                <a:srgbClr val="FF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ourier New"/>
              <a:buNone/>
            </a:pPr>
            <a:r>
              <a:rPr lang="en-US" sz="32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2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greet()</a:t>
            </a:r>
            <a:r>
              <a:rPr lang="en-US" sz="32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, "Glenn</a:t>
            </a:r>
            <a:r>
              <a:rPr lang="en-US" sz="32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")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ourier New"/>
              <a:buNone/>
            </a:pPr>
            <a:r>
              <a:rPr lang="en-US" sz="32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2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greet()</a:t>
            </a:r>
            <a:r>
              <a:rPr lang="en-US" sz="32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, "Sally")</a:t>
            </a:r>
          </a:p>
        </p:txBody>
      </p:sp>
      <p:sp>
        <p:nvSpPr>
          <p:cNvPr id="348" name="Shape 348"/>
          <p:cNvSpPr txBox="1"/>
          <p:nvPr/>
        </p:nvSpPr>
        <p:spPr>
          <a:xfrm>
            <a:off x="10894613" y="5947162"/>
            <a:ext cx="4000500" cy="11936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ourier New"/>
              <a:buNone/>
            </a:pPr>
            <a:r>
              <a:rPr lang="en-US" sz="3600" i="0" u="none" strike="noStrike" cap="none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Hello Glenn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ourier New"/>
              <a:buNone/>
            </a:pPr>
            <a:r>
              <a:rPr lang="en-US" sz="3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Hello Sally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3" name="Shape 353"/>
          <p:cNvSpPr txBox="1">
            <a:spLocks noGrp="1"/>
          </p:cNvSpPr>
          <p:nvPr>
            <p:ph type="title"/>
          </p:nvPr>
        </p:nvSpPr>
        <p:spPr>
          <a:xfrm>
            <a:off x="1155700" y="803564"/>
            <a:ext cx="13542433" cy="1736336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kk-KZ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Возвращение значений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54" name="Shape 354"/>
          <p:cNvSpPr txBox="1">
            <a:spLocks noGrp="1"/>
          </p:cNvSpPr>
          <p:nvPr>
            <p:ph idx="1"/>
          </p:nvPr>
        </p:nvSpPr>
        <p:spPr>
          <a:xfrm>
            <a:off x="1155700" y="2603500"/>
            <a:ext cx="6616700" cy="5702399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r>
              <a:rPr lang="ru-RU" sz="3600" dirty="0"/>
              <a:t>«Плодотворная» функция - это функция, которая дает результат (или возвращаемое значение)</a:t>
            </a:r>
          </a:p>
          <a:p>
            <a:r>
              <a:rPr lang="ru-RU" sz="3600" dirty="0"/>
              <a:t>Оператор </a:t>
            </a:r>
            <a:r>
              <a:rPr lang="ru-RU" sz="3600" dirty="0" err="1"/>
              <a:t>return</a:t>
            </a:r>
            <a:r>
              <a:rPr lang="ru-RU" sz="3600" dirty="0"/>
              <a:t> завершает выполнение функции и «отправляет обратно» результат функции.</a:t>
            </a:r>
          </a:p>
        </p:txBody>
      </p:sp>
      <p:sp>
        <p:nvSpPr>
          <p:cNvPr id="355" name="Shape 355"/>
          <p:cNvSpPr txBox="1"/>
          <p:nvPr/>
        </p:nvSpPr>
        <p:spPr>
          <a:xfrm>
            <a:off x="9002225" y="2309525"/>
            <a:ext cx="6722399" cy="64293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5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def</a:t>
            </a: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5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greet</a:t>
            </a: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500" i="0" u="none" strike="noStrike" cap="none" dirty="0" err="1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lang</a:t>
            </a: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... </a:t>
            </a:r>
            <a:r>
              <a:rPr lang="en-US" sz="25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25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if</a:t>
            </a: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500" i="0" u="none" strike="noStrike" cap="none" dirty="0" err="1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lang</a:t>
            </a: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== '</a:t>
            </a:r>
            <a:r>
              <a:rPr lang="en-US" sz="25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es</a:t>
            </a: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...     </a:t>
            </a:r>
            <a:r>
              <a:rPr lang="en-US" sz="25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25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return</a:t>
            </a: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5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25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Hola</a:t>
            </a:r>
            <a:r>
              <a:rPr lang="en-US" sz="2500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...     </a:t>
            </a:r>
            <a:r>
              <a:rPr lang="en-US" sz="25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elif</a:t>
            </a: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500" i="0" u="none" strike="noStrike" cap="none" dirty="0" err="1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lang</a:t>
            </a: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== '</a:t>
            </a:r>
            <a:r>
              <a:rPr lang="en-US" sz="25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fr</a:t>
            </a: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...        </a:t>
            </a:r>
            <a:r>
              <a:rPr lang="en-US" sz="25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5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return</a:t>
            </a: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5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'Bonjour</a:t>
            </a:r>
            <a:r>
              <a:rPr lang="en-US" sz="2500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...     </a:t>
            </a:r>
            <a:r>
              <a:rPr lang="en-US" sz="25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else: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...         </a:t>
            </a:r>
            <a:r>
              <a:rPr lang="en-US" sz="25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return</a:t>
            </a: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5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'Hello</a:t>
            </a:r>
            <a:r>
              <a:rPr lang="en-US" sz="2500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...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5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5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5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greet</a:t>
            </a: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5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2500" i="0" u="none" strike="noStrike" cap="none" dirty="0" err="1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en</a:t>
            </a:r>
            <a:r>
              <a:rPr lang="en-US" sz="25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),'Glenn</a:t>
            </a:r>
            <a:r>
              <a:rPr lang="en-US" sz="25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Hello Glenn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5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5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5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greet</a:t>
            </a: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5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2500" i="0" u="none" strike="noStrike" cap="none" dirty="0" err="1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es</a:t>
            </a:r>
            <a:r>
              <a:rPr lang="en-US" sz="25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),'Sally</a:t>
            </a:r>
            <a:r>
              <a:rPr lang="en-US" sz="25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5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Hola</a:t>
            </a: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Sally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5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5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5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greet</a:t>
            </a: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5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2500" i="0" u="none" strike="noStrike" cap="none" dirty="0" err="1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fr</a:t>
            </a:r>
            <a:r>
              <a:rPr lang="en-US" sz="25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),'Michael</a:t>
            </a:r>
            <a:r>
              <a:rPr lang="en-US" sz="25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Bonjour Michael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0" name="Shape 36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kk-KZ" sz="7100" u="none" strike="noStrike" cap="none" dirty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Аргументы</a:t>
            </a:r>
            <a:r>
              <a:rPr lang="ru-RU" sz="7100" u="none" strike="noStrike" cap="none" dirty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, параметры и результаты</a:t>
            </a:r>
            <a:endParaRPr lang="en-US" sz="7100" u="none" strike="noStrike" cap="none" dirty="0">
              <a:solidFill>
                <a:srgbClr val="00F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61" name="Shape 361"/>
          <p:cNvSpPr txBox="1"/>
          <p:nvPr/>
        </p:nvSpPr>
        <p:spPr>
          <a:xfrm>
            <a:off x="1155700" y="2908300"/>
            <a:ext cx="7557000" cy="16638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big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0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max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'Hello world'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big</a:t>
            </a:r>
            <a:r>
              <a:rPr lang="en-US" sz="30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w</a:t>
            </a:r>
          </a:p>
        </p:txBody>
      </p:sp>
      <p:sp>
        <p:nvSpPr>
          <p:cNvPr id="362" name="Shape 362"/>
          <p:cNvSpPr txBox="1"/>
          <p:nvPr/>
        </p:nvSpPr>
        <p:spPr>
          <a:xfrm>
            <a:off x="7805637" y="4011400"/>
            <a:ext cx="3127800" cy="3483300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400" b="1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4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def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max(</a:t>
            </a:r>
            <a:r>
              <a:rPr lang="en-US" sz="2400" i="0" u="none" strike="noStrike" cap="none" dirty="0" err="1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inp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blah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blah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2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for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x </a:t>
            </a:r>
            <a:r>
              <a:rPr lang="en-US" sz="2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400" i="0" u="none" strike="noStrike" cap="none" dirty="0" err="1">
                <a:solidFill>
                  <a:srgbClr val="00FDFF"/>
                </a:solidFill>
                <a:latin typeface="Courier"/>
                <a:ea typeface="Courier"/>
                <a:cs typeface="Courier"/>
                <a:sym typeface="Courier New"/>
              </a:rPr>
              <a:t>inp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  blah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  blah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return </a:t>
            </a:r>
            <a:r>
              <a:rPr lang="en-US" sz="2400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w</a:t>
            </a:r>
            <a:r>
              <a:rPr lang="en-US" sz="2400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</a:p>
        </p:txBody>
      </p:sp>
      <p:cxnSp>
        <p:nvCxnSpPr>
          <p:cNvPr id="363" name="Shape 363"/>
          <p:cNvCxnSpPr/>
          <p:nvPr/>
        </p:nvCxnSpPr>
        <p:spPr>
          <a:xfrm flipH="1">
            <a:off x="6569200" y="5608275"/>
            <a:ext cx="1016099" cy="3600"/>
          </a:xfrm>
          <a:prstGeom prst="straightConnector1">
            <a:avLst/>
          </a:prstGeom>
          <a:noFill/>
          <a:ln w="88900" cap="rnd" cmpd="sng">
            <a:solidFill>
              <a:srgbClr val="FF7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364" name="Shape 364"/>
          <p:cNvSpPr txBox="1"/>
          <p:nvPr/>
        </p:nvSpPr>
        <p:spPr>
          <a:xfrm>
            <a:off x="3530600" y="5283200"/>
            <a:ext cx="2849562" cy="6222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Arial"/>
              <a:buNone/>
            </a:pPr>
            <a:r>
              <a:rPr lang="en-US" sz="3600" dirty="0">
                <a:solidFill>
                  <a:srgbClr val="FF7F00"/>
                </a:solidFill>
              </a:rPr>
              <a:t>'</a:t>
            </a:r>
            <a:r>
              <a:rPr lang="en-US" sz="3600" u="none" strike="noStrike" cap="none" dirty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Hello world</a:t>
            </a:r>
            <a:r>
              <a:rPr lang="en-US" sz="3600" dirty="0">
                <a:solidFill>
                  <a:srgbClr val="FF7F00"/>
                </a:solidFill>
              </a:rPr>
              <a:t>'</a:t>
            </a:r>
            <a:r>
              <a:rPr lang="en-US" sz="3600" u="none" strike="noStrike" cap="none" dirty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</a:p>
        </p:txBody>
      </p:sp>
      <p:sp>
        <p:nvSpPr>
          <p:cNvPr id="365" name="Shape 365"/>
          <p:cNvSpPr txBox="1"/>
          <p:nvPr/>
        </p:nvSpPr>
        <p:spPr>
          <a:xfrm>
            <a:off x="13066711" y="5232400"/>
            <a:ext cx="644524" cy="6222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Arial"/>
              <a:buNone/>
            </a:pPr>
            <a:r>
              <a:rPr lang="en-US" sz="3600">
                <a:solidFill>
                  <a:srgbClr val="00FF00"/>
                </a:solidFill>
              </a:rPr>
              <a:t>'</a:t>
            </a:r>
            <a:r>
              <a:rPr lang="en-US" sz="36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w</a:t>
            </a:r>
            <a:r>
              <a:rPr lang="en-US" sz="3600">
                <a:solidFill>
                  <a:srgbClr val="00FF00"/>
                </a:solidFill>
              </a:rPr>
              <a:t>'</a:t>
            </a:r>
          </a:p>
        </p:txBody>
      </p:sp>
      <p:cxnSp>
        <p:nvCxnSpPr>
          <p:cNvPr id="366" name="Shape 366"/>
          <p:cNvCxnSpPr/>
          <p:nvPr/>
        </p:nvCxnSpPr>
        <p:spPr>
          <a:xfrm flipH="1">
            <a:off x="11153774" y="5594350"/>
            <a:ext cx="1492250" cy="17461"/>
          </a:xfrm>
          <a:prstGeom prst="straightConnector1">
            <a:avLst/>
          </a:prstGeom>
          <a:noFill/>
          <a:ln w="88900" cap="rnd" cmpd="sng">
            <a:solidFill>
              <a:schemeClr val="lt1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367" name="Shape 367"/>
          <p:cNvSpPr txBox="1"/>
          <p:nvPr/>
        </p:nvSpPr>
        <p:spPr>
          <a:xfrm>
            <a:off x="1700213" y="6502400"/>
            <a:ext cx="2325685" cy="6222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Argument</a:t>
            </a:r>
          </a:p>
        </p:txBody>
      </p:sp>
      <p:cxnSp>
        <p:nvCxnSpPr>
          <p:cNvPr id="368" name="Shape 368"/>
          <p:cNvCxnSpPr/>
          <p:nvPr/>
        </p:nvCxnSpPr>
        <p:spPr>
          <a:xfrm flipH="1">
            <a:off x="3027375" y="5965150"/>
            <a:ext cx="903299" cy="532499"/>
          </a:xfrm>
          <a:prstGeom prst="straightConnector1">
            <a:avLst/>
          </a:prstGeom>
          <a:noFill/>
          <a:ln w="76200" cap="rnd" cmpd="sng">
            <a:solidFill>
              <a:srgbClr val="FF7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369" name="Shape 369"/>
          <p:cNvSpPr txBox="1"/>
          <p:nvPr/>
        </p:nvSpPr>
        <p:spPr>
          <a:xfrm>
            <a:off x="11231561" y="2908300"/>
            <a:ext cx="2479674" cy="6222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Parameter</a:t>
            </a:r>
          </a:p>
        </p:txBody>
      </p:sp>
      <p:cxnSp>
        <p:nvCxnSpPr>
          <p:cNvPr id="370" name="Shape 370"/>
          <p:cNvCxnSpPr/>
          <p:nvPr/>
        </p:nvCxnSpPr>
        <p:spPr>
          <a:xfrm rot="10800000" flipH="1">
            <a:off x="10056975" y="3373299"/>
            <a:ext cx="1049100" cy="107550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371" name="Shape 371"/>
          <p:cNvSpPr txBox="1"/>
          <p:nvPr/>
        </p:nvSpPr>
        <p:spPr>
          <a:xfrm>
            <a:off x="13023850" y="6743700"/>
            <a:ext cx="1689326" cy="6222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Result</a:t>
            </a:r>
          </a:p>
        </p:txBody>
      </p:sp>
      <p:cxnSp>
        <p:nvCxnSpPr>
          <p:cNvPr id="372" name="Shape 372"/>
          <p:cNvCxnSpPr/>
          <p:nvPr/>
        </p:nvCxnSpPr>
        <p:spPr>
          <a:xfrm>
            <a:off x="13377862" y="5940425"/>
            <a:ext cx="0" cy="711200"/>
          </a:xfrm>
          <a:prstGeom prst="straightConnector1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Shape 21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Сохраненные шаги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14" name="Shape 214"/>
          <p:cNvSpPr txBox="1"/>
          <p:nvPr/>
        </p:nvSpPr>
        <p:spPr>
          <a:xfrm>
            <a:off x="12869861" y="3721100"/>
            <a:ext cx="3162300" cy="37464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Output: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600" u="none" strike="noStrike" cap="none">
              <a:solidFill>
                <a:srgbClr val="FF00FF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Hello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Fun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Zip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Hello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Fun</a:t>
            </a:r>
          </a:p>
        </p:txBody>
      </p:sp>
      <p:sp>
        <p:nvSpPr>
          <p:cNvPr id="215" name="Shape 215"/>
          <p:cNvSpPr txBox="1"/>
          <p:nvPr/>
        </p:nvSpPr>
        <p:spPr>
          <a:xfrm>
            <a:off x="7899399" y="2971800"/>
            <a:ext cx="3586161" cy="3800474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Program: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600" u="none" strike="noStrike" cap="none" dirty="0">
              <a:solidFill>
                <a:srgbClr val="FF7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ourier New"/>
              <a:buNone/>
            </a:pPr>
            <a:r>
              <a:rPr lang="en-US" sz="25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def</a:t>
            </a:r>
            <a:r>
              <a:rPr lang="en-US" sz="25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thing():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ourier New"/>
              <a:buNone/>
            </a:pPr>
            <a:r>
              <a:rPr lang="en-US" sz="25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25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500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5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'Hello</a:t>
            </a:r>
            <a:r>
              <a:rPr lang="en-US" sz="2500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ourier New"/>
              <a:buNone/>
            </a:pPr>
            <a:r>
              <a:rPr lang="en-US" sz="25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25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500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5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'Fun</a:t>
            </a:r>
            <a:r>
              <a:rPr lang="en-US" sz="2500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ourier New"/>
              <a:buNone/>
            </a:pPr>
            <a:r>
              <a:rPr lang="en-US" sz="2500" b="1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ourier New"/>
              <a:buNone/>
            </a:pPr>
            <a:r>
              <a:rPr lang="en-US" sz="25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thing()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ourier New"/>
              <a:buNone/>
            </a:pPr>
            <a:r>
              <a:rPr lang="en-US" sz="25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500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5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'Zip</a:t>
            </a:r>
            <a:r>
              <a:rPr lang="en-US" sz="2500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ourier New"/>
              <a:buNone/>
            </a:pPr>
            <a:r>
              <a:rPr lang="en-US" sz="25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thing()</a:t>
            </a:r>
          </a:p>
        </p:txBody>
      </p:sp>
      <p:sp>
        <p:nvSpPr>
          <p:cNvPr id="216" name="Shape 216"/>
          <p:cNvSpPr txBox="1"/>
          <p:nvPr/>
        </p:nvSpPr>
        <p:spPr>
          <a:xfrm>
            <a:off x="762000" y="2730500"/>
            <a:ext cx="2743199" cy="596900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500" u="none" strike="noStrike" cap="none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def</a:t>
            </a:r>
          </a:p>
        </p:txBody>
      </p:sp>
      <p:cxnSp>
        <p:nvCxnSpPr>
          <p:cNvPr id="217" name="Shape 217"/>
          <p:cNvCxnSpPr/>
          <p:nvPr/>
        </p:nvCxnSpPr>
        <p:spPr>
          <a:xfrm rot="10800000">
            <a:off x="2114550" y="3313111"/>
            <a:ext cx="6349" cy="1849436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218" name="Shape 218"/>
          <p:cNvCxnSpPr/>
          <p:nvPr/>
        </p:nvCxnSpPr>
        <p:spPr>
          <a:xfrm flipH="1">
            <a:off x="9366249" y="5416550"/>
            <a:ext cx="3421062" cy="342899"/>
          </a:xfrm>
          <a:prstGeom prst="straightConnector1">
            <a:avLst/>
          </a:prstGeom>
          <a:noFill/>
          <a:ln w="508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219" name="Shape 219"/>
          <p:cNvCxnSpPr/>
          <p:nvPr/>
        </p:nvCxnSpPr>
        <p:spPr>
          <a:xfrm rot="10800000">
            <a:off x="9423474" y="6615025"/>
            <a:ext cx="3334500" cy="270299"/>
          </a:xfrm>
          <a:prstGeom prst="straightConnector1">
            <a:avLst/>
          </a:prstGeom>
          <a:noFill/>
          <a:ln w="508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220" name="Shape 220"/>
          <p:cNvSpPr txBox="1"/>
          <p:nvPr/>
        </p:nvSpPr>
        <p:spPr>
          <a:xfrm>
            <a:off x="4429850" y="3608375"/>
            <a:ext cx="2743199" cy="1115400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5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 </a:t>
            </a:r>
            <a:r>
              <a:rPr lang="en-US" sz="35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</a:t>
            </a:r>
            <a:r>
              <a:rPr lang="en-US" sz="35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</a:t>
            </a:r>
            <a:r>
              <a:rPr lang="en-US" sz="35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'Hello')</a:t>
            </a:r>
          </a:p>
          <a:p>
            <a:pPr lvl="0" algn="ctr">
              <a:buClr>
                <a:schemeClr val="lt1"/>
              </a:buClr>
              <a:buSzPct val="25000"/>
            </a:pPr>
            <a:r>
              <a:rPr lang="en-US" sz="3500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</a:t>
            </a:r>
            <a:r>
              <a:rPr lang="en-US" sz="35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('Fun')</a:t>
            </a:r>
          </a:p>
        </p:txBody>
      </p:sp>
      <p:sp>
        <p:nvSpPr>
          <p:cNvPr id="221" name="Shape 221"/>
          <p:cNvSpPr txBox="1"/>
          <p:nvPr/>
        </p:nvSpPr>
        <p:spPr>
          <a:xfrm>
            <a:off x="762000" y="5092700"/>
            <a:ext cx="2743199" cy="596900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50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thing</a:t>
            </a:r>
            <a:r>
              <a:rPr lang="en-US" sz="35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()</a:t>
            </a:r>
          </a:p>
        </p:txBody>
      </p:sp>
      <p:cxnSp>
        <p:nvCxnSpPr>
          <p:cNvPr id="222" name="Shape 222"/>
          <p:cNvCxnSpPr/>
          <p:nvPr/>
        </p:nvCxnSpPr>
        <p:spPr>
          <a:xfrm rot="10800000">
            <a:off x="2114549" y="5713411"/>
            <a:ext cx="14287" cy="566736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223" name="Shape 223"/>
          <p:cNvCxnSpPr/>
          <p:nvPr/>
        </p:nvCxnSpPr>
        <p:spPr>
          <a:xfrm flipH="1">
            <a:off x="3491700" y="4099050"/>
            <a:ext cx="856500" cy="102450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224" name="Shape 224"/>
          <p:cNvCxnSpPr/>
          <p:nvPr/>
        </p:nvCxnSpPr>
        <p:spPr>
          <a:xfrm rot="10800000" flipH="1">
            <a:off x="3527425" y="4723637"/>
            <a:ext cx="2100300" cy="893699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225" name="Shape 225"/>
          <p:cNvCxnSpPr>
            <a:endCxn id="216" idx="3"/>
          </p:cNvCxnSpPr>
          <p:nvPr/>
        </p:nvCxnSpPr>
        <p:spPr>
          <a:xfrm rot="10800000">
            <a:off x="3505199" y="3028950"/>
            <a:ext cx="951900" cy="57960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226" name="Shape 226"/>
          <p:cNvSpPr txBox="1"/>
          <p:nvPr/>
        </p:nvSpPr>
        <p:spPr>
          <a:xfrm>
            <a:off x="3850696" y="7773866"/>
            <a:ext cx="8802689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We call these reusable pieces of code </a:t>
            </a:r>
            <a:r>
              <a:rPr lang="en-US" sz="2800" b="0" i="0" u="none" strike="noStrike" cap="none" dirty="0">
                <a:solidFill>
                  <a:schemeClr val="lt1"/>
                </a:solidFill>
                <a:sym typeface="Arial"/>
              </a:rPr>
              <a:t>“</a:t>
            </a:r>
            <a:r>
              <a:rPr lang="en-US" sz="28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functions</a:t>
            </a:r>
            <a:r>
              <a:rPr lang="en-US" sz="2800" b="0" i="0" u="none" strike="noStrike" cap="none" dirty="0">
                <a:solidFill>
                  <a:schemeClr val="lt1"/>
                </a:solidFill>
                <a:sym typeface="Arial"/>
              </a:rPr>
              <a:t>”</a:t>
            </a:r>
          </a:p>
        </p:txBody>
      </p:sp>
      <p:sp>
        <p:nvSpPr>
          <p:cNvPr id="227" name="Shape 227"/>
          <p:cNvSpPr txBox="1"/>
          <p:nvPr/>
        </p:nvSpPr>
        <p:spPr>
          <a:xfrm>
            <a:off x="5038724" y="2997200"/>
            <a:ext cx="1767873" cy="6222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thing</a:t>
            </a: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():</a:t>
            </a:r>
          </a:p>
        </p:txBody>
      </p:sp>
      <p:sp>
        <p:nvSpPr>
          <p:cNvPr id="228" name="Shape 228"/>
          <p:cNvSpPr txBox="1"/>
          <p:nvPr/>
        </p:nvSpPr>
        <p:spPr>
          <a:xfrm>
            <a:off x="762000" y="7302500"/>
            <a:ext cx="2743199" cy="596900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50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thing</a:t>
            </a:r>
            <a:r>
              <a:rPr lang="en-US" sz="35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()</a:t>
            </a:r>
          </a:p>
        </p:txBody>
      </p:sp>
      <p:cxnSp>
        <p:nvCxnSpPr>
          <p:cNvPr id="229" name="Shape 229"/>
          <p:cNvCxnSpPr/>
          <p:nvPr/>
        </p:nvCxnSpPr>
        <p:spPr>
          <a:xfrm rot="10800000">
            <a:off x="2114549" y="6729412"/>
            <a:ext cx="14287" cy="566736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230" name="Shape 230"/>
          <p:cNvSpPr txBox="1"/>
          <p:nvPr/>
        </p:nvSpPr>
        <p:spPr>
          <a:xfrm>
            <a:off x="762000" y="6223000"/>
            <a:ext cx="2743199" cy="596900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5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</a:t>
            </a:r>
            <a:r>
              <a:rPr lang="en-US" sz="35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'</a:t>
            </a:r>
            <a:r>
              <a:rPr lang="en-US" sz="35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Zip</a:t>
            </a:r>
            <a:r>
              <a:rPr lang="en-US" sz="35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'</a:t>
            </a:r>
            <a:r>
              <a:rPr lang="en-US" sz="3500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)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7" name="Shape 377"/>
          <p:cNvSpPr txBox="1">
            <a:spLocks noGrp="1"/>
          </p:cNvSpPr>
          <p:nvPr>
            <p:ph type="title"/>
          </p:nvPr>
        </p:nvSpPr>
        <p:spPr>
          <a:xfrm>
            <a:off x="861482" y="603624"/>
            <a:ext cx="12539631" cy="2104407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7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Множественные параметры / аргументы</a:t>
            </a:r>
            <a:endParaRPr lang="en-US" sz="7200" u="none" strike="noStrike" cap="none" dirty="0">
              <a:solidFill>
                <a:srgbClr val="FF7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78" name="Shape 378"/>
          <p:cNvSpPr txBox="1">
            <a:spLocks noGrp="1"/>
          </p:cNvSpPr>
          <p:nvPr>
            <p:ph idx="1"/>
          </p:nvPr>
        </p:nvSpPr>
        <p:spPr>
          <a:xfrm>
            <a:off x="1155700" y="2966915"/>
            <a:ext cx="7588250" cy="5254625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r>
              <a:rPr lang="ru-RU" sz="3600" dirty="0"/>
              <a:t>Мы можем определить более одного параметра в определении функции.</a:t>
            </a:r>
          </a:p>
          <a:p>
            <a:r>
              <a:rPr lang="ru-RU" sz="3600" dirty="0"/>
              <a:t>Мы просто добавляем дополнительные аргументы, когда вызываем функцию</a:t>
            </a:r>
          </a:p>
          <a:p>
            <a:r>
              <a:rPr lang="ru-RU" sz="3600" dirty="0"/>
              <a:t>Сопоставляем количество и порядок аргументов и параметров</a:t>
            </a:r>
          </a:p>
        </p:txBody>
      </p:sp>
      <p:sp>
        <p:nvSpPr>
          <p:cNvPr id="379" name="Shape 379"/>
          <p:cNvSpPr txBox="1"/>
          <p:nvPr/>
        </p:nvSpPr>
        <p:spPr>
          <a:xfrm>
            <a:off x="9966100" y="3380664"/>
            <a:ext cx="5481000" cy="3934825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def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addtwo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a, b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added = 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a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+ 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b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return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added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Cabin"/>
              <a:buNone/>
            </a:pPr>
            <a:endParaRPr sz="3000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x = 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addtwo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3, 5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x)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endParaRPr lang="en-US" sz="30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8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4" name="Shape 38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A9A9A"/>
              </a:buClr>
              <a:buSzPct val="25000"/>
              <a:buFont typeface="Cabin"/>
              <a:buNone/>
            </a:pPr>
            <a:r>
              <a:rPr lang="en-US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Void </a:t>
            </a:r>
            <a:r>
              <a:rPr lang="ru-RU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функции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85" name="Shape 385"/>
          <p:cNvSpPr txBox="1">
            <a:spLocks noGrp="1"/>
          </p:cNvSpPr>
          <p:nvPr>
            <p:ph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r>
              <a:rPr lang="ru-RU" sz="3600" dirty="0"/>
              <a:t>Когда функция не возвращает значение, мы называем это функцией «</a:t>
            </a:r>
            <a:r>
              <a:rPr lang="ru-RU" sz="3600" dirty="0" err="1"/>
              <a:t>void</a:t>
            </a:r>
            <a:r>
              <a:rPr lang="ru-RU" sz="3600" dirty="0"/>
              <a:t>».</a:t>
            </a:r>
          </a:p>
          <a:p>
            <a:r>
              <a:rPr lang="ru-RU" sz="3600" dirty="0"/>
              <a:t>Функции, возвращающие значения, являются «плодотворными».</a:t>
            </a:r>
          </a:p>
          <a:p>
            <a:r>
              <a:rPr lang="ru-RU" sz="3600" dirty="0"/>
              <a:t>Пустые функции «бесплодны»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0" name="Shape 39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ru-RU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Функционировать или </a:t>
            </a:r>
            <a:r>
              <a:rPr lang="ru-RU" sz="7600" u="none" strike="noStrike" cap="none" dirty="0" err="1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нефункционировать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91" name="Shape 391"/>
          <p:cNvSpPr txBox="1">
            <a:spLocks noGrp="1"/>
          </p:cNvSpPr>
          <p:nvPr>
            <p:ph idx="1"/>
          </p:nvPr>
        </p:nvSpPr>
        <p:spPr>
          <a:xfrm>
            <a:off x="1471084" y="2737225"/>
            <a:ext cx="13206208" cy="6160590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r>
              <a:rPr lang="ru-RU" sz="3600" dirty="0"/>
              <a:t>Организуйте свой код в «параграфы» - зафиксируйте полную мысль и «назовите ее»</a:t>
            </a:r>
          </a:p>
          <a:p>
            <a:r>
              <a:rPr lang="ru-RU" sz="3600" dirty="0"/>
              <a:t>Не повторяйтесь - заставьте его работать один раз, а затем используйте его повторно</a:t>
            </a:r>
          </a:p>
          <a:p>
            <a:r>
              <a:rPr lang="ru-RU" sz="3600" dirty="0"/>
              <a:t>Если что-то становится слишком длинным или сложным, разбейте его на логические фрагменты и поместите эти фрагменты в функции.</a:t>
            </a:r>
          </a:p>
          <a:p>
            <a:r>
              <a:rPr lang="ru-RU" sz="3600" dirty="0"/>
              <a:t>Сделайте библиотеку общих вещей, которые вы делаете снова и снова - возможно, поделитесь ею со своими друзьями ...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3" name="Shape 403"/>
          <p:cNvSpPr txBox="1">
            <a:spLocks noGrp="1"/>
          </p:cNvSpPr>
          <p:nvPr>
            <p:ph type="title"/>
          </p:nvPr>
        </p:nvSpPr>
        <p:spPr>
          <a:xfrm>
            <a:off x="1155700" y="803564"/>
            <a:ext cx="13237633" cy="1736336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kk-KZ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Резюме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404" name="Shape 404"/>
          <p:cNvSpPr txBox="1">
            <a:spLocks noGrp="1"/>
          </p:cNvSpPr>
          <p:nvPr>
            <p:ph idx="1"/>
          </p:nvPr>
        </p:nvSpPr>
        <p:spPr>
          <a:xfrm>
            <a:off x="8178800" y="2886163"/>
            <a:ext cx="6908900" cy="5702399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t" anchorCtr="0">
            <a:noAutofit/>
          </a:bodyPr>
          <a:lstStyle/>
          <a:p>
            <a:pPr marL="685800" marR="0" lvl="0" indent="-361886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kk-KZ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Аргументы</a:t>
            </a:r>
            <a:endParaRPr lang="en-US" sz="3600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685800" marR="0" lvl="0" indent="-361886" algn="l" rtl="0">
              <a:lnSpc>
                <a:spcPct val="8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kk-KZ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Результаты</a:t>
            </a:r>
            <a:endParaRPr lang="en-US" sz="3600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685800" marR="0" lvl="0" indent="-361886" algn="l" rtl="0">
              <a:lnSpc>
                <a:spcPct val="8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Void </a:t>
            </a:r>
            <a:r>
              <a:rPr lang="kk-KZ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функции</a:t>
            </a:r>
            <a:endParaRPr lang="en-US" sz="3600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685800" marR="0" lvl="0" indent="-361886" algn="l" rtl="0">
              <a:lnSpc>
                <a:spcPct val="8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kk-KZ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Почему используем функции</a:t>
            </a:r>
            <a:r>
              <a:rPr lang="en-US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?</a:t>
            </a:r>
          </a:p>
        </p:txBody>
      </p:sp>
      <p:sp>
        <p:nvSpPr>
          <p:cNvPr id="405" name="Shape 405"/>
          <p:cNvSpPr txBox="1">
            <a:spLocks noGrp="1"/>
          </p:cNvSpPr>
          <p:nvPr>
            <p:ph type="body" idx="4294967295"/>
          </p:nvPr>
        </p:nvSpPr>
        <p:spPr>
          <a:xfrm>
            <a:off x="0" y="2886075"/>
            <a:ext cx="6370638" cy="4967288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t" anchorCtr="0">
            <a:noAutofit/>
          </a:bodyPr>
          <a:lstStyle/>
          <a:p>
            <a:pPr marL="685800" marR="0" lvl="0" indent="-361886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kk-KZ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Функции</a:t>
            </a:r>
            <a:endParaRPr lang="en-US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685800" marR="0" lvl="0" indent="-361886" algn="l" rtl="0">
              <a:lnSpc>
                <a:spcPct val="8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kk-KZ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Встроенные функции</a:t>
            </a:r>
            <a:endParaRPr lang="en-US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685800" indent="-361886" algn="l">
              <a:lnSpc>
                <a:spcPct val="80000"/>
              </a:lnSpc>
              <a:spcBef>
                <a:spcPts val="3500"/>
              </a:spcBef>
              <a:buClr>
                <a:schemeClr val="lt1"/>
              </a:buClr>
              <a:buSzPct val="100000"/>
              <a:buFont typeface="Cabin"/>
              <a:buChar char="•"/>
            </a:pPr>
            <a:r>
              <a:rPr lang="kk-KZ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Преобразование типов </a:t>
            </a:r>
            <a:r>
              <a:rPr lang="en-US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(int, float)</a:t>
            </a:r>
          </a:p>
          <a:p>
            <a:pPr marL="685800" indent="-361886" algn="l">
              <a:lnSpc>
                <a:spcPct val="80000"/>
              </a:lnSpc>
              <a:spcBef>
                <a:spcPts val="3500"/>
              </a:spcBef>
              <a:buClr>
                <a:schemeClr val="lt1"/>
              </a:buClr>
              <a:buSzPct val="100000"/>
              <a:buFont typeface="Cabin"/>
              <a:buChar char="•"/>
            </a:pPr>
            <a:r>
              <a:rPr lang="kk-KZ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Преобразование строк</a:t>
            </a:r>
            <a:endParaRPr lang="en-US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685800" marR="0" lvl="0" indent="-361886" algn="l" rtl="0">
              <a:lnSpc>
                <a:spcPct val="8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kk-KZ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Параметры</a:t>
            </a:r>
            <a:endParaRPr lang="en-US" sz="3600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6" name="Shape 396"/>
          <p:cNvSpPr txBox="1"/>
          <p:nvPr/>
        </p:nvSpPr>
        <p:spPr>
          <a:xfrm>
            <a:off x="735012" y="871538"/>
            <a:ext cx="4552095" cy="6604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kk-KZ" sz="38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Упражнение</a:t>
            </a:r>
            <a:endParaRPr lang="en-US" sz="3800" u="none" strike="noStrike" cap="none" dirty="0">
              <a:solidFill>
                <a:srgbClr val="FFF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97" name="Shape 397"/>
          <p:cNvSpPr txBox="1"/>
          <p:nvPr/>
        </p:nvSpPr>
        <p:spPr>
          <a:xfrm>
            <a:off x="874346" y="2121875"/>
            <a:ext cx="11868639" cy="4736125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lvl="0">
              <a:buClr>
                <a:schemeClr val="lt1"/>
              </a:buClr>
              <a:buSzPct val="25000"/>
            </a:pPr>
            <a:r>
              <a:rPr lang="ru-RU" sz="3200" dirty="0"/>
              <a:t>Перепишите вычисление заработной платы, указав половину времени на сверхурочную работу, и создайте функцию под названием </a:t>
            </a:r>
            <a:r>
              <a:rPr lang="ru-RU" sz="3200" dirty="0" err="1"/>
              <a:t>computepay</a:t>
            </a:r>
            <a:r>
              <a:rPr lang="ru-RU" sz="3200" dirty="0"/>
              <a:t>, которая принимает два параметра (часы и ставку).</a:t>
            </a:r>
          </a:p>
          <a:p>
            <a:pPr lvl="0">
              <a:buClr>
                <a:schemeClr val="lt1"/>
              </a:buClr>
              <a:buSzPct val="25000"/>
            </a:pPr>
            <a:endParaRPr sz="3800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8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Enter Hours: </a:t>
            </a:r>
            <a:r>
              <a:rPr lang="en-US" sz="38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45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8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Enter Rate: </a:t>
            </a:r>
            <a:r>
              <a:rPr lang="en-US" sz="38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10</a:t>
            </a:r>
            <a:r>
              <a:rPr lang="en-US" sz="38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endParaRPr lang="en-US" sz="38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8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Pay: 475.0</a:t>
            </a:r>
          </a:p>
        </p:txBody>
      </p:sp>
      <p:sp>
        <p:nvSpPr>
          <p:cNvPr id="398" name="Shape 398"/>
          <p:cNvSpPr txBox="1"/>
          <p:nvPr/>
        </p:nvSpPr>
        <p:spPr>
          <a:xfrm>
            <a:off x="9746384" y="7061200"/>
            <a:ext cx="5233988" cy="6604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8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475 = 40 * 10 + 5 * 15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Shape 23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Функции </a:t>
            </a:r>
            <a:r>
              <a:rPr lang="en-US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Python</a:t>
            </a:r>
          </a:p>
        </p:txBody>
      </p:sp>
      <p:sp>
        <p:nvSpPr>
          <p:cNvPr id="236" name="Shape 236"/>
          <p:cNvSpPr txBox="1">
            <a:spLocks noGrp="1"/>
          </p:cNvSpPr>
          <p:nvPr>
            <p:ph idx="1"/>
          </p:nvPr>
        </p:nvSpPr>
        <p:spPr>
          <a:xfrm>
            <a:off x="1471084" y="2737225"/>
            <a:ext cx="12995193" cy="5593975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r>
              <a:rPr lang="ru-RU" sz="3600" dirty="0"/>
              <a:t>В </a:t>
            </a:r>
            <a:r>
              <a:rPr lang="ru-RU" sz="3600" dirty="0" err="1"/>
              <a:t>Python</a:t>
            </a:r>
            <a:r>
              <a:rPr lang="ru-RU" sz="3600" dirty="0"/>
              <a:t> есть два типа функций.</a:t>
            </a:r>
          </a:p>
          <a:p>
            <a:r>
              <a:rPr lang="ru-RU" sz="3600" dirty="0"/>
              <a:t>- Встроенные функции, которые предоставляются как часть </a:t>
            </a:r>
            <a:r>
              <a:rPr lang="ru-RU" sz="3600" dirty="0" err="1"/>
              <a:t>Python</a:t>
            </a:r>
            <a:r>
              <a:rPr lang="ru-RU" sz="3600" dirty="0"/>
              <a:t> - </a:t>
            </a:r>
            <a:r>
              <a:rPr lang="ru-RU" sz="3600" dirty="0" err="1"/>
              <a:t>print</a:t>
            </a:r>
            <a:r>
              <a:rPr lang="ru-RU" sz="3600" dirty="0"/>
              <a:t> (), </a:t>
            </a:r>
            <a:r>
              <a:rPr lang="ru-RU" sz="3600" dirty="0" err="1"/>
              <a:t>input</a:t>
            </a:r>
            <a:r>
              <a:rPr lang="ru-RU" sz="3600" dirty="0"/>
              <a:t> (), </a:t>
            </a:r>
            <a:r>
              <a:rPr lang="ru-RU" sz="3600" dirty="0" err="1"/>
              <a:t>type</a:t>
            </a:r>
            <a:r>
              <a:rPr lang="ru-RU" sz="3600" dirty="0"/>
              <a:t> (), </a:t>
            </a:r>
            <a:r>
              <a:rPr lang="ru-RU" sz="3600" dirty="0" err="1"/>
              <a:t>float</a:t>
            </a:r>
            <a:r>
              <a:rPr lang="ru-RU" sz="3600" dirty="0"/>
              <a:t> (), </a:t>
            </a:r>
            <a:r>
              <a:rPr lang="ru-RU" sz="3600" dirty="0" err="1"/>
              <a:t>int</a:t>
            </a:r>
            <a:r>
              <a:rPr lang="ru-RU" sz="3600" dirty="0"/>
              <a:t> () ...</a:t>
            </a:r>
          </a:p>
          <a:p>
            <a:r>
              <a:rPr lang="ru-RU" sz="3600" dirty="0"/>
              <a:t>- Функции, которые мы определяем сами, а затем используем</a:t>
            </a:r>
          </a:p>
          <a:p>
            <a:r>
              <a:rPr lang="ru-RU" sz="3600" dirty="0"/>
              <a:t>Мы обрабатываем имена функций как «новые» зарезервированные слова (т. е. избегаем их как имен переменных).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Shape 24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ru-RU" sz="7600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Определение функций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42" name="Shape 242"/>
          <p:cNvSpPr txBox="1">
            <a:spLocks noGrp="1"/>
          </p:cNvSpPr>
          <p:nvPr>
            <p:ph idx="1"/>
          </p:nvPr>
        </p:nvSpPr>
        <p:spPr>
          <a:xfrm>
            <a:off x="1471084" y="2737225"/>
            <a:ext cx="12936578" cy="5593975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r>
              <a:rPr lang="ru-RU" sz="3600" dirty="0"/>
              <a:t>В </a:t>
            </a:r>
            <a:r>
              <a:rPr lang="ru-RU" sz="3600" dirty="0" err="1"/>
              <a:t>Python</a:t>
            </a:r>
            <a:r>
              <a:rPr lang="ru-RU" sz="3600" dirty="0"/>
              <a:t> функция - это некий повторно используемый код, который принимает аргументы в качестве входных данных, выполняет некоторые вычисления, а затем возвращает результат или результаты.</a:t>
            </a:r>
          </a:p>
          <a:p>
            <a:r>
              <a:rPr lang="ru-RU" sz="3600" dirty="0"/>
              <a:t>Мы определяем функцию, используя зарезервированное слово </a:t>
            </a:r>
            <a:r>
              <a:rPr lang="ru-RU" sz="3600" dirty="0" err="1"/>
              <a:t>def</a:t>
            </a:r>
            <a:endParaRPr lang="ru-RU" sz="3600" dirty="0"/>
          </a:p>
          <a:p>
            <a:r>
              <a:rPr lang="ru-RU" sz="3600" dirty="0"/>
              <a:t>Мы вызываем / вызываем функцию, используя имя функции, круглые скобки и аргументы в выражении.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Shape 247"/>
          <p:cNvSpPr txBox="1"/>
          <p:nvPr/>
        </p:nvSpPr>
        <p:spPr>
          <a:xfrm>
            <a:off x="8564550" y="4876800"/>
            <a:ext cx="6984899" cy="33021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big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0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max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('Hello world')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big</a:t>
            </a:r>
            <a:r>
              <a:rPr lang="en-US" sz="30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w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tiny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0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min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('Hello world')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tiny</a:t>
            </a:r>
            <a:r>
              <a:rPr lang="en-US" sz="30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Courier New"/>
              <a:buNone/>
            </a:pPr>
            <a:endParaRPr sz="3000" dirty="0">
              <a:solidFill>
                <a:srgbClr val="FFFFFF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</a:t>
            </a:r>
          </a:p>
        </p:txBody>
      </p:sp>
      <p:sp>
        <p:nvSpPr>
          <p:cNvPr id="248" name="Shape 248"/>
          <p:cNvSpPr txBox="1"/>
          <p:nvPr/>
        </p:nvSpPr>
        <p:spPr>
          <a:xfrm>
            <a:off x="2032000" y="1714500"/>
            <a:ext cx="6782399" cy="8127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49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big</a:t>
            </a:r>
            <a:r>
              <a:rPr lang="en-US" sz="49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=  </a:t>
            </a:r>
            <a:r>
              <a:rPr lang="en-US" sz="49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max</a:t>
            </a:r>
            <a:r>
              <a:rPr lang="en-US" sz="4900" u="none" strike="noStrike" cap="none" dirty="0">
                <a:solidFill>
                  <a:srgbClr val="FF4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</a:t>
            </a:r>
            <a:r>
              <a:rPr lang="en-US" sz="49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'Hello world'</a:t>
            </a:r>
            <a:r>
              <a:rPr lang="en-US" sz="4900" u="none" strike="noStrike" cap="none" dirty="0">
                <a:solidFill>
                  <a:srgbClr val="FF4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)</a:t>
            </a:r>
          </a:p>
        </p:txBody>
      </p:sp>
      <p:sp>
        <p:nvSpPr>
          <p:cNvPr id="249" name="Shape 249"/>
          <p:cNvSpPr txBox="1"/>
          <p:nvPr/>
        </p:nvSpPr>
        <p:spPr>
          <a:xfrm>
            <a:off x="8814399" y="947883"/>
            <a:ext cx="2393952" cy="6222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Argument</a:t>
            </a:r>
          </a:p>
        </p:txBody>
      </p:sp>
      <p:cxnSp>
        <p:nvCxnSpPr>
          <p:cNvPr id="250" name="Shape 250"/>
          <p:cNvCxnSpPr>
            <a:endCxn id="249" idx="1"/>
          </p:cNvCxnSpPr>
          <p:nvPr/>
        </p:nvCxnSpPr>
        <p:spPr>
          <a:xfrm flipV="1">
            <a:off x="7723909" y="1259033"/>
            <a:ext cx="1090490" cy="565149"/>
          </a:xfrm>
          <a:prstGeom prst="straightConnector1">
            <a:avLst/>
          </a:prstGeom>
          <a:noFill/>
          <a:ln w="76200" cap="rnd" cmpd="sng">
            <a:solidFill>
              <a:schemeClr val="lt1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251" name="Shape 251"/>
          <p:cNvSpPr txBox="1"/>
          <p:nvPr/>
        </p:nvSpPr>
        <p:spPr>
          <a:xfrm>
            <a:off x="3771900" y="3460750"/>
            <a:ext cx="614361" cy="6222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'w'</a:t>
            </a:r>
          </a:p>
        </p:txBody>
      </p:sp>
      <p:cxnSp>
        <p:nvCxnSpPr>
          <p:cNvPr id="252" name="Shape 252"/>
          <p:cNvCxnSpPr/>
          <p:nvPr/>
        </p:nvCxnSpPr>
        <p:spPr>
          <a:xfrm>
            <a:off x="4387850" y="3927475"/>
            <a:ext cx="1214437" cy="709612"/>
          </a:xfrm>
          <a:prstGeom prst="straightConnector1">
            <a:avLst/>
          </a:prstGeom>
          <a:noFill/>
          <a:ln w="762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253" name="Shape 253"/>
          <p:cNvSpPr txBox="1"/>
          <p:nvPr/>
        </p:nvSpPr>
        <p:spPr>
          <a:xfrm>
            <a:off x="5751512" y="4406900"/>
            <a:ext cx="1266900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400" u="none" strike="noStrike" cap="none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Result</a:t>
            </a:r>
          </a:p>
        </p:txBody>
      </p:sp>
      <p:cxnSp>
        <p:nvCxnSpPr>
          <p:cNvPr id="254" name="Shape 254"/>
          <p:cNvCxnSpPr/>
          <p:nvPr/>
        </p:nvCxnSpPr>
        <p:spPr>
          <a:xfrm>
            <a:off x="2614611" y="2671761"/>
            <a:ext cx="711200" cy="596900"/>
          </a:xfrm>
          <a:prstGeom prst="straightConnector1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255" name="Shape 255"/>
          <p:cNvSpPr txBox="1"/>
          <p:nvPr/>
        </p:nvSpPr>
        <p:spPr>
          <a:xfrm>
            <a:off x="334947" y="2857500"/>
            <a:ext cx="2622300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4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Assignment</a:t>
            </a:r>
          </a:p>
        </p:txBody>
      </p:sp>
      <p:cxnSp>
        <p:nvCxnSpPr>
          <p:cNvPr id="256" name="Shape 256"/>
          <p:cNvCxnSpPr/>
          <p:nvPr/>
        </p:nvCxnSpPr>
        <p:spPr>
          <a:xfrm rot="10800000" flipH="1">
            <a:off x="4054475" y="2633662"/>
            <a:ext cx="204786" cy="841374"/>
          </a:xfrm>
          <a:prstGeom prst="straightConnector1">
            <a:avLst/>
          </a:prstGeom>
          <a:noFill/>
          <a:ln w="76200" cap="rnd" cmpd="sng">
            <a:solidFill>
              <a:srgbClr val="FF00FF"/>
            </a:solidFill>
            <a:prstDash val="solid"/>
            <a:miter/>
            <a:headEnd type="stealth" w="med" len="med"/>
            <a:tailEnd type="none" w="med" len="med"/>
          </a:ln>
        </p:spPr>
      </p:cxn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Shape 26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ru-RU" sz="7600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Функция </a:t>
            </a:r>
            <a:r>
              <a:rPr lang="en-US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Max</a:t>
            </a:r>
          </a:p>
        </p:txBody>
      </p:sp>
      <p:sp>
        <p:nvSpPr>
          <p:cNvPr id="262" name="Shape 262"/>
          <p:cNvSpPr txBox="1"/>
          <p:nvPr/>
        </p:nvSpPr>
        <p:spPr>
          <a:xfrm>
            <a:off x="1200150" y="2616200"/>
            <a:ext cx="7132199" cy="16638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big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0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max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('Hello world')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big</a:t>
            </a:r>
            <a:r>
              <a:rPr lang="en-US" sz="30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w</a:t>
            </a:r>
          </a:p>
        </p:txBody>
      </p:sp>
      <p:sp>
        <p:nvSpPr>
          <p:cNvPr id="263" name="Shape 263"/>
          <p:cNvSpPr txBox="1"/>
          <p:nvPr/>
        </p:nvSpPr>
        <p:spPr>
          <a:xfrm>
            <a:off x="6845300" y="4468805"/>
            <a:ext cx="2819400" cy="2819400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54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max()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54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function</a:t>
            </a:r>
          </a:p>
        </p:txBody>
      </p:sp>
      <p:cxnSp>
        <p:nvCxnSpPr>
          <p:cNvPr id="264" name="Shape 264"/>
          <p:cNvCxnSpPr/>
          <p:nvPr/>
        </p:nvCxnSpPr>
        <p:spPr>
          <a:xfrm flipH="1">
            <a:off x="5299074" y="5922955"/>
            <a:ext cx="1492250" cy="17461"/>
          </a:xfrm>
          <a:prstGeom prst="straightConnector1">
            <a:avLst/>
          </a:prstGeom>
          <a:noFill/>
          <a:ln w="88900" cap="rnd" cmpd="sng">
            <a:solidFill>
              <a:schemeClr val="lt1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265" name="Shape 265"/>
          <p:cNvSpPr txBox="1"/>
          <p:nvPr/>
        </p:nvSpPr>
        <p:spPr>
          <a:xfrm>
            <a:off x="2616200" y="5351455"/>
            <a:ext cx="2849562" cy="11430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Arial"/>
              <a:buNone/>
            </a:pPr>
            <a:r>
              <a:rPr lang="en-US" sz="3600">
                <a:solidFill>
                  <a:srgbClr val="FF7F00"/>
                </a:solidFill>
              </a:rPr>
              <a:t>'</a:t>
            </a:r>
            <a:r>
              <a:rPr lang="en-US" sz="3600" u="none" strike="noStrike" cap="none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Hello world</a:t>
            </a:r>
            <a:r>
              <a:rPr lang="en-US" sz="3600">
                <a:solidFill>
                  <a:srgbClr val="FF7F00"/>
                </a:solidFill>
              </a:rPr>
              <a:t>'</a:t>
            </a:r>
            <a:r>
              <a:rPr lang="en-US" sz="3600" u="none" strike="noStrike" cap="none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3F3F3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(a string)</a:t>
            </a:r>
          </a:p>
        </p:txBody>
      </p:sp>
      <p:sp>
        <p:nvSpPr>
          <p:cNvPr id="266" name="Shape 266"/>
          <p:cNvSpPr txBox="1"/>
          <p:nvPr/>
        </p:nvSpPr>
        <p:spPr>
          <a:xfrm>
            <a:off x="11642725" y="5300655"/>
            <a:ext cx="2187575" cy="11430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Arial"/>
              <a:buNone/>
            </a:pPr>
            <a:r>
              <a:rPr lang="en-US" sz="3600">
                <a:solidFill>
                  <a:srgbClr val="00FF00"/>
                </a:solidFill>
              </a:rPr>
              <a:t>'</a:t>
            </a:r>
            <a:r>
              <a:rPr lang="en-US" sz="36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w</a:t>
            </a:r>
            <a:r>
              <a:rPr lang="en-US" sz="3600">
                <a:solidFill>
                  <a:srgbClr val="00FF00"/>
                </a:solidFill>
              </a:rPr>
              <a:t>'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(a string)</a:t>
            </a:r>
          </a:p>
        </p:txBody>
      </p:sp>
      <p:cxnSp>
        <p:nvCxnSpPr>
          <p:cNvPr id="267" name="Shape 267"/>
          <p:cNvCxnSpPr/>
          <p:nvPr/>
        </p:nvCxnSpPr>
        <p:spPr>
          <a:xfrm flipH="1">
            <a:off x="9680574" y="5872155"/>
            <a:ext cx="1492250" cy="17461"/>
          </a:xfrm>
          <a:prstGeom prst="straightConnector1">
            <a:avLst/>
          </a:prstGeom>
          <a:noFill/>
          <a:ln w="88900" cap="rnd" cmpd="sng">
            <a:solidFill>
              <a:schemeClr val="lt1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268" name="Shape 268"/>
          <p:cNvSpPr txBox="1"/>
          <p:nvPr/>
        </p:nvSpPr>
        <p:spPr>
          <a:xfrm>
            <a:off x="10474325" y="2265220"/>
            <a:ext cx="4940400" cy="263515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r>
              <a:rPr lang="ru-RU" sz="2400" dirty="0"/>
              <a:t>Функция - это некоторый сохраненный код, который мы используем. Функция принимает некоторый ввод и производит вывод.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Shape 26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ru-RU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Функция </a:t>
            </a:r>
            <a:r>
              <a:rPr lang="en-US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Max </a:t>
            </a:r>
          </a:p>
        </p:txBody>
      </p:sp>
      <p:sp>
        <p:nvSpPr>
          <p:cNvPr id="262" name="Shape 262"/>
          <p:cNvSpPr txBox="1"/>
          <p:nvPr/>
        </p:nvSpPr>
        <p:spPr>
          <a:xfrm>
            <a:off x="1200150" y="2616200"/>
            <a:ext cx="7132199" cy="16638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big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0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max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('Hello world')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big</a:t>
            </a:r>
            <a:r>
              <a:rPr lang="en-US" sz="30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w</a:t>
            </a:r>
          </a:p>
        </p:txBody>
      </p:sp>
      <p:sp>
        <p:nvSpPr>
          <p:cNvPr id="263" name="Shape 263"/>
          <p:cNvSpPr txBox="1"/>
          <p:nvPr/>
        </p:nvSpPr>
        <p:spPr>
          <a:xfrm>
            <a:off x="6669089" y="4462455"/>
            <a:ext cx="3159124" cy="2819400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lvl="0">
              <a:buClr>
                <a:srgbClr val="FFFF00"/>
              </a:buClr>
              <a:buSzPct val="25000"/>
            </a:pPr>
            <a:r>
              <a:rPr lang="en-US" sz="2400" b="1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def</a:t>
            </a:r>
            <a:r>
              <a:rPr lang="en-US" sz="24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max(</a:t>
            </a:r>
            <a:r>
              <a:rPr lang="en-US" sz="2400" dirty="0" err="1">
                <a:solidFill>
                  <a:srgbClr val="00FDFF"/>
                </a:solidFill>
                <a:latin typeface="Courier"/>
                <a:ea typeface="Courier"/>
                <a:cs typeface="Courier"/>
                <a:sym typeface="Courier New"/>
              </a:rPr>
              <a:t>inp</a:t>
            </a:r>
            <a:r>
              <a:rPr lang="en-US" sz="24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):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24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blah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24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blah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24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24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for</a:t>
            </a:r>
            <a:r>
              <a:rPr lang="en-US" sz="24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x </a:t>
            </a:r>
            <a:r>
              <a:rPr lang="en-US" sz="24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</a:t>
            </a:r>
            <a:r>
              <a:rPr lang="en-US" sz="24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400" dirty="0" err="1">
                <a:solidFill>
                  <a:srgbClr val="00FDFF"/>
                </a:solidFill>
                <a:latin typeface="Courier"/>
                <a:ea typeface="Courier"/>
                <a:cs typeface="Courier"/>
                <a:sym typeface="Courier New"/>
              </a:rPr>
              <a:t>inp</a:t>
            </a:r>
            <a:r>
              <a:rPr lang="en-US" sz="24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24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  blah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24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  blah</a:t>
            </a:r>
          </a:p>
        </p:txBody>
      </p:sp>
      <p:cxnSp>
        <p:nvCxnSpPr>
          <p:cNvPr id="264" name="Shape 264"/>
          <p:cNvCxnSpPr/>
          <p:nvPr/>
        </p:nvCxnSpPr>
        <p:spPr>
          <a:xfrm flipH="1">
            <a:off x="5299074" y="5922955"/>
            <a:ext cx="1242403" cy="17461"/>
          </a:xfrm>
          <a:prstGeom prst="straightConnector1">
            <a:avLst/>
          </a:prstGeom>
          <a:noFill/>
          <a:ln w="88900" cap="rnd" cmpd="sng">
            <a:solidFill>
              <a:schemeClr val="lt1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265" name="Shape 265"/>
          <p:cNvSpPr txBox="1"/>
          <p:nvPr/>
        </p:nvSpPr>
        <p:spPr>
          <a:xfrm>
            <a:off x="2616200" y="5351455"/>
            <a:ext cx="2849562" cy="11430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Arial"/>
              <a:buNone/>
            </a:pPr>
            <a:r>
              <a:rPr lang="en-US" sz="3600">
                <a:solidFill>
                  <a:srgbClr val="FF7F00"/>
                </a:solidFill>
              </a:rPr>
              <a:t>'</a:t>
            </a:r>
            <a:r>
              <a:rPr lang="en-US" sz="3600" u="none" strike="noStrike" cap="none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Hello world</a:t>
            </a:r>
            <a:r>
              <a:rPr lang="en-US" sz="3600">
                <a:solidFill>
                  <a:srgbClr val="FF7F00"/>
                </a:solidFill>
              </a:rPr>
              <a:t>'</a:t>
            </a:r>
            <a:r>
              <a:rPr lang="en-US" sz="3600" u="none" strike="noStrike" cap="none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3F3F3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(a string)</a:t>
            </a:r>
          </a:p>
        </p:txBody>
      </p:sp>
      <p:sp>
        <p:nvSpPr>
          <p:cNvPr id="266" name="Shape 266"/>
          <p:cNvSpPr txBox="1"/>
          <p:nvPr/>
        </p:nvSpPr>
        <p:spPr>
          <a:xfrm>
            <a:off x="11642725" y="5300655"/>
            <a:ext cx="2187575" cy="11430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Arial"/>
              <a:buNone/>
            </a:pPr>
            <a:r>
              <a:rPr lang="en-US" sz="3600">
                <a:solidFill>
                  <a:srgbClr val="00FF00"/>
                </a:solidFill>
              </a:rPr>
              <a:t>'</a:t>
            </a:r>
            <a:r>
              <a:rPr lang="en-US" sz="36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w</a:t>
            </a:r>
            <a:r>
              <a:rPr lang="en-US" sz="3600">
                <a:solidFill>
                  <a:srgbClr val="00FF00"/>
                </a:solidFill>
              </a:rPr>
              <a:t>'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(a string)</a:t>
            </a:r>
          </a:p>
        </p:txBody>
      </p:sp>
      <p:cxnSp>
        <p:nvCxnSpPr>
          <p:cNvPr id="267" name="Shape 267"/>
          <p:cNvCxnSpPr/>
          <p:nvPr/>
        </p:nvCxnSpPr>
        <p:spPr>
          <a:xfrm flipH="1">
            <a:off x="10093569" y="5872155"/>
            <a:ext cx="1079255" cy="0"/>
          </a:xfrm>
          <a:prstGeom prst="straightConnector1">
            <a:avLst/>
          </a:prstGeom>
          <a:noFill/>
          <a:ln w="88900" cap="rnd" cmpd="sng">
            <a:solidFill>
              <a:schemeClr val="lt1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268" name="Shape 268"/>
          <p:cNvSpPr txBox="1"/>
          <p:nvPr/>
        </p:nvSpPr>
        <p:spPr>
          <a:xfrm>
            <a:off x="10474325" y="2265218"/>
            <a:ext cx="4940400" cy="263515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lvl="0" algn="ctr">
              <a:buClr>
                <a:schemeClr val="lt1"/>
              </a:buClr>
              <a:buSzPct val="25000"/>
            </a:pPr>
            <a:r>
              <a:rPr lang="ru-RU" sz="2400" dirty="0"/>
              <a:t>Функция - это некоторый сохраненный код, который мы используем. Функция принимает некоторый ввод и производит вывод</a:t>
            </a:r>
            <a:endParaRPr lang="en-US" sz="24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</p:spTree>
    <p:extLst>
      <p:ext uri="{BB962C8B-B14F-4D97-AF65-F5344CB8AC3E}">
        <p14:creationId xmlns:p14="http://schemas.microsoft.com/office/powerpoint/2010/main" val="2900906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" name="Shape 287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ru-RU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Преобра</a:t>
            </a:r>
            <a:r>
              <a:rPr lang="ru-RU" sz="7600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зование типов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88" name="Shape 288"/>
          <p:cNvSpPr txBox="1">
            <a:spLocks noGrp="1"/>
          </p:cNvSpPr>
          <p:nvPr>
            <p:ph idx="1"/>
          </p:nvPr>
        </p:nvSpPr>
        <p:spPr>
          <a:xfrm>
            <a:off x="1155700" y="2603500"/>
            <a:ext cx="5873750" cy="3293207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749300" lvl="0" indent="-371094">
              <a:spcBef>
                <a:spcPts val="0"/>
              </a:spcBef>
              <a:buClr>
                <a:schemeClr val="lt1"/>
              </a:buClr>
              <a:buSzPct val="100000"/>
              <a:buFont typeface="Cabin"/>
              <a:buChar char="•"/>
            </a:pPr>
            <a:r>
              <a:rPr lang="ru-RU" sz="2400" dirty="0"/>
              <a:t>Когда вы помещаете в выражение целое число и число с плавающей запятой, целое число неявно преобразуется в число с плавающей запятой.</a:t>
            </a:r>
          </a:p>
          <a:p>
            <a:pPr marL="749300" lvl="0" indent="-371094">
              <a:spcBef>
                <a:spcPts val="0"/>
              </a:spcBef>
              <a:buClr>
                <a:schemeClr val="lt1"/>
              </a:buClr>
              <a:buSzPct val="100000"/>
              <a:buFont typeface="Cabin"/>
              <a:buChar char="•"/>
            </a:pPr>
            <a:endParaRPr lang="ru-RU" sz="24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749300" lvl="0" indent="-371094">
              <a:spcBef>
                <a:spcPts val="0"/>
              </a:spcBef>
              <a:buClr>
                <a:schemeClr val="lt1"/>
              </a:buClr>
              <a:buSzPct val="100000"/>
              <a:buFont typeface="Cabin"/>
              <a:buChar char="•"/>
            </a:pPr>
            <a:r>
              <a:rPr lang="ru-RU" sz="2400" dirty="0"/>
              <a:t>Вы можете контролировать это с помощью встроенных функций </a:t>
            </a:r>
            <a:r>
              <a:rPr lang="ru-RU" sz="2400" dirty="0" err="1"/>
              <a:t>int</a:t>
            </a:r>
            <a:r>
              <a:rPr lang="ru-RU" sz="2400" dirty="0"/>
              <a:t> () и </a:t>
            </a:r>
            <a:r>
              <a:rPr lang="ru-RU" sz="2400" dirty="0" err="1"/>
              <a:t>float</a:t>
            </a:r>
            <a:r>
              <a:rPr lang="ru-RU" sz="2400" dirty="0"/>
              <a:t> ().</a:t>
            </a:r>
            <a:endParaRPr lang="en-US" sz="24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89" name="Shape 289"/>
          <p:cNvSpPr txBox="1"/>
          <p:nvPr/>
        </p:nvSpPr>
        <p:spPr>
          <a:xfrm>
            <a:off x="7940325" y="2064450"/>
            <a:ext cx="7874399" cy="6598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>
              <a:buClr>
                <a:schemeClr val="lt1"/>
              </a:buClr>
              <a:buSzPct val="25000"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28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float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(99) </a:t>
            </a:r>
            <a:r>
              <a:rPr lang="en-US" sz="28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/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100</a:t>
            </a:r>
            <a:r>
              <a:rPr lang="en-US" sz="28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28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0.99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8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i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42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8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type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8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i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&lt;class '</a:t>
            </a:r>
            <a:r>
              <a:rPr lang="en-US" sz="28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int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'&gt;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f = </a:t>
            </a:r>
            <a:r>
              <a:rPr lang="en-US" sz="28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float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8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i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8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f)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42.0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8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type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(f)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&lt;class 'float'&gt;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8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1 </a:t>
            </a:r>
            <a:r>
              <a:rPr lang="en-US" sz="28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+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2 </a:t>
            </a:r>
            <a:r>
              <a:rPr lang="en-US" sz="28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*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8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float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(3) </a:t>
            </a:r>
            <a:r>
              <a:rPr lang="en-US" sz="28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/</a:t>
            </a:r>
            <a:r>
              <a:rPr lang="en-US" sz="28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4 </a:t>
            </a:r>
            <a:r>
              <a:rPr lang="en-US" sz="28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–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5)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-2.5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" name="Shape 294"/>
          <p:cNvSpPr txBox="1">
            <a:spLocks noGrp="1"/>
          </p:cNvSpPr>
          <p:nvPr>
            <p:ph type="title"/>
          </p:nvPr>
        </p:nvSpPr>
        <p:spPr>
          <a:xfrm>
            <a:off x="1155700" y="606822"/>
            <a:ext cx="6288088" cy="2153949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ru-RU" sz="60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Преобразование строк</a:t>
            </a:r>
            <a:endParaRPr lang="en-US" sz="60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95" name="Shape 295"/>
          <p:cNvSpPr txBox="1">
            <a:spLocks noGrp="1"/>
          </p:cNvSpPr>
          <p:nvPr>
            <p:ph idx="1"/>
          </p:nvPr>
        </p:nvSpPr>
        <p:spPr>
          <a:xfrm>
            <a:off x="1155700" y="2603500"/>
            <a:ext cx="6116638" cy="5702399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r>
              <a:rPr lang="ru-RU" sz="2800" dirty="0"/>
              <a:t>Вы также можете использовать </a:t>
            </a:r>
            <a:r>
              <a:rPr lang="ru-RU" sz="2800" dirty="0" err="1"/>
              <a:t>int</a:t>
            </a:r>
            <a:r>
              <a:rPr lang="ru-RU" sz="2800" dirty="0"/>
              <a:t> () и </a:t>
            </a:r>
            <a:r>
              <a:rPr lang="ru-RU" sz="2800" dirty="0" err="1"/>
              <a:t>float</a:t>
            </a:r>
            <a:r>
              <a:rPr lang="ru-RU" sz="2800" dirty="0"/>
              <a:t> () для преобразования между строками и целыми числами.</a:t>
            </a:r>
          </a:p>
          <a:p>
            <a:r>
              <a:rPr lang="ru-RU" sz="2800" dirty="0"/>
              <a:t>Вы получите сообщение об ошибке, если строка не содержит числовых символов.</a:t>
            </a:r>
          </a:p>
        </p:txBody>
      </p:sp>
      <p:sp>
        <p:nvSpPr>
          <p:cNvPr id="296" name="Shape 296"/>
          <p:cNvSpPr txBox="1"/>
          <p:nvPr/>
        </p:nvSpPr>
        <p:spPr>
          <a:xfrm>
            <a:off x="7946600" y="742950"/>
            <a:ext cx="7369199" cy="76581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5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sval</a:t>
            </a: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'123'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5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type</a:t>
            </a: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5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sval</a:t>
            </a: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&lt;class '</a:t>
            </a:r>
            <a:r>
              <a:rPr lang="en-US" sz="25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str</a:t>
            </a: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'&gt;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5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5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5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sval</a:t>
            </a: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5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+</a:t>
            </a: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1)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25000"/>
              <a:buFont typeface="Cabin"/>
              <a:buNone/>
            </a:pPr>
            <a:r>
              <a:rPr lang="en-US" sz="2500" i="0" u="none" strike="noStrike" cap="none" dirty="0" err="1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Traceback</a:t>
            </a:r>
            <a:r>
              <a:rPr lang="en-US" sz="2500" i="0" u="none" strike="noStrike" cap="none" dirty="0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 (most recent call last):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25000"/>
              <a:buFont typeface="Cabin"/>
              <a:buNone/>
            </a:pPr>
            <a:r>
              <a:rPr lang="en-US" sz="2500" i="0" u="none" strike="noStrike" cap="none" dirty="0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  File "&lt;</a:t>
            </a:r>
            <a:r>
              <a:rPr lang="en-US" sz="2500" i="0" u="none" strike="noStrike" cap="none" dirty="0" err="1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stdin</a:t>
            </a:r>
            <a:r>
              <a:rPr lang="en-US" sz="2500" i="0" u="none" strike="noStrike" cap="none" dirty="0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&gt;", line 1, in &lt;module&gt;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25000"/>
              <a:buFont typeface="Cabin"/>
              <a:buNone/>
            </a:pPr>
            <a:r>
              <a:rPr lang="en-US" sz="2500" i="0" u="none" strike="noStrike" cap="none" dirty="0" err="1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TypeError</a:t>
            </a:r>
            <a:r>
              <a:rPr lang="en-US" sz="2500" i="0" u="none" strike="noStrike" cap="none" dirty="0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: cannot concatenate '</a:t>
            </a:r>
            <a:r>
              <a:rPr lang="en-US" sz="2500" i="0" u="none" strike="noStrike" cap="none" dirty="0" err="1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str</a:t>
            </a:r>
            <a:r>
              <a:rPr lang="en-US" sz="2500" i="0" u="none" strike="noStrike" cap="none" dirty="0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' and '</a:t>
            </a:r>
            <a:r>
              <a:rPr lang="en-US" sz="2500" i="0" u="none" strike="noStrike" cap="none" dirty="0" err="1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int</a:t>
            </a:r>
            <a:r>
              <a:rPr lang="en-US" sz="2500" i="0" u="none" strike="noStrike" cap="none" dirty="0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5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ival</a:t>
            </a: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25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int</a:t>
            </a: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5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sval</a:t>
            </a: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5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type</a:t>
            </a: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5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ival</a:t>
            </a: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&lt;class '</a:t>
            </a:r>
            <a:r>
              <a:rPr lang="en-US" sz="25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int</a:t>
            </a: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'&gt;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5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5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5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ival</a:t>
            </a: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+ 1)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124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5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nsv</a:t>
            </a: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'hello bob'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5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niv</a:t>
            </a: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25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int</a:t>
            </a: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5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nsv</a:t>
            </a: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25000"/>
              <a:buFont typeface="Cabin"/>
              <a:buNone/>
            </a:pPr>
            <a:r>
              <a:rPr lang="en-US" sz="2500" i="0" u="none" strike="noStrike" cap="none" dirty="0" err="1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Traceback</a:t>
            </a:r>
            <a:r>
              <a:rPr lang="en-US" sz="2500" i="0" u="none" strike="noStrike" cap="none" dirty="0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 (most recent call last):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25000"/>
              <a:buFont typeface="Cabin"/>
              <a:buNone/>
            </a:pPr>
            <a:r>
              <a:rPr lang="en-US" sz="2500" i="0" u="none" strike="noStrike" cap="none" dirty="0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  File "&lt;</a:t>
            </a:r>
            <a:r>
              <a:rPr lang="en-US" sz="2500" i="0" u="none" strike="noStrike" cap="none" dirty="0" err="1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stdin</a:t>
            </a:r>
            <a:r>
              <a:rPr lang="en-US" sz="2500" i="0" u="none" strike="noStrike" cap="none" dirty="0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&gt;", line 1, in &lt;module&gt;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25000"/>
              <a:buFont typeface="Cabin"/>
              <a:buNone/>
            </a:pPr>
            <a:r>
              <a:rPr lang="en-US" sz="2500" i="0" u="none" strike="noStrike" cap="none" dirty="0" err="1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ValueError</a:t>
            </a:r>
            <a:r>
              <a:rPr lang="en-US" sz="2500" i="0" u="none" strike="noStrike" cap="none" dirty="0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: invalid literal for </a:t>
            </a:r>
            <a:r>
              <a:rPr lang="en-US" sz="2500" i="0" u="none" strike="noStrike" cap="none" dirty="0" err="1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int</a:t>
            </a:r>
            <a:r>
              <a:rPr lang="en-US" sz="2500" i="0" u="none" strike="noStrike" cap="none" dirty="0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() 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он">
  <a:themeElements>
    <a:clrScheme name="Ион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Ион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Ион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202</TotalTime>
  <Words>1484</Words>
  <Application>Microsoft Office PowerPoint</Application>
  <PresentationFormat>Произвольный</PresentationFormat>
  <Paragraphs>262</Paragraphs>
  <Slides>24</Slides>
  <Notes>23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32" baseType="lpstr">
      <vt:lpstr>Arial</vt:lpstr>
      <vt:lpstr>Cabin</vt:lpstr>
      <vt:lpstr>Century Gothic</vt:lpstr>
      <vt:lpstr>Courier</vt:lpstr>
      <vt:lpstr>Courier New</vt:lpstr>
      <vt:lpstr>Gill Sans</vt:lpstr>
      <vt:lpstr>Wingdings 3</vt:lpstr>
      <vt:lpstr>Ион</vt:lpstr>
      <vt:lpstr>Лекция 5 (Функции)</vt:lpstr>
      <vt:lpstr>Сохраненные шаги</vt:lpstr>
      <vt:lpstr>Функции Python</vt:lpstr>
      <vt:lpstr>Определение функций</vt:lpstr>
      <vt:lpstr>Презентация PowerPoint</vt:lpstr>
      <vt:lpstr>Функция Max</vt:lpstr>
      <vt:lpstr>Функция Max </vt:lpstr>
      <vt:lpstr>Преобразование типов</vt:lpstr>
      <vt:lpstr>Преобразование строк</vt:lpstr>
      <vt:lpstr>Собственные функции…</vt:lpstr>
      <vt:lpstr>Построение собственных функций</vt:lpstr>
      <vt:lpstr>Презентация PowerPoint</vt:lpstr>
      <vt:lpstr>Определение и использование</vt:lpstr>
      <vt:lpstr>Презентация PowerPoint</vt:lpstr>
      <vt:lpstr>Аргументы</vt:lpstr>
      <vt:lpstr>Параметры</vt:lpstr>
      <vt:lpstr>Возвращение значений</vt:lpstr>
      <vt:lpstr>Возвращение значений</vt:lpstr>
      <vt:lpstr>Аргументы, параметры и результаты</vt:lpstr>
      <vt:lpstr>Множественные параметры / аргументы</vt:lpstr>
      <vt:lpstr>Void функции</vt:lpstr>
      <vt:lpstr>Функционировать или нефункционировать</vt:lpstr>
      <vt:lpstr>Резюме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Functions</dc:title>
  <dc:creator>Владислав Карюкин</dc:creator>
  <cp:lastModifiedBy>Владислав Карюкин</cp:lastModifiedBy>
  <cp:revision>53</cp:revision>
  <dcterms:modified xsi:type="dcterms:W3CDTF">2024-10-29T14:14:05Z</dcterms:modified>
</cp:coreProperties>
</file>